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303" r:id="rId4"/>
    <p:sldId id="294" r:id="rId5"/>
    <p:sldId id="298" r:id="rId6"/>
    <p:sldId id="330" r:id="rId7"/>
    <p:sldId id="301" r:id="rId8"/>
    <p:sldId id="280" r:id="rId9"/>
    <p:sldId id="307" r:id="rId10"/>
    <p:sldId id="329" r:id="rId11"/>
    <p:sldId id="304" r:id="rId12"/>
    <p:sldId id="300" r:id="rId13"/>
    <p:sldId id="297" r:id="rId14"/>
    <p:sldId id="305" r:id="rId15"/>
    <p:sldId id="306" r:id="rId16"/>
    <p:sldId id="290" r:id="rId17"/>
    <p:sldId id="310" r:id="rId18"/>
    <p:sldId id="311" r:id="rId19"/>
    <p:sldId id="322" r:id="rId20"/>
    <p:sldId id="312" r:id="rId21"/>
    <p:sldId id="308" r:id="rId22"/>
    <p:sldId id="309" r:id="rId23"/>
    <p:sldId id="264" r:id="rId24"/>
    <p:sldId id="262" r:id="rId25"/>
    <p:sldId id="263" r:id="rId26"/>
    <p:sldId id="267" r:id="rId27"/>
    <p:sldId id="260" r:id="rId28"/>
    <p:sldId id="266" r:id="rId29"/>
    <p:sldId id="323" r:id="rId30"/>
    <p:sldId id="314" r:id="rId31"/>
    <p:sldId id="315" r:id="rId32"/>
    <p:sldId id="316" r:id="rId33"/>
    <p:sldId id="317" r:id="rId34"/>
    <p:sldId id="319" r:id="rId35"/>
    <p:sldId id="320" r:id="rId36"/>
    <p:sldId id="321" r:id="rId37"/>
    <p:sldId id="313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7A7"/>
    <a:srgbClr val="FFFFB3"/>
    <a:srgbClr val="FFFBEF"/>
    <a:srgbClr val="F2F7FC"/>
    <a:srgbClr val="B9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9F3C-7DDE-40C8-8141-75DA0E53718F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1002-B830-4615-AC8F-30241607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243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9F3C-7DDE-40C8-8141-75DA0E53718F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1002-B830-4615-AC8F-30241607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93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9F3C-7DDE-40C8-8141-75DA0E53718F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1002-B830-4615-AC8F-30241607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54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9F3C-7DDE-40C8-8141-75DA0E53718F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1002-B830-4615-AC8F-30241607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905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9F3C-7DDE-40C8-8141-75DA0E53718F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1002-B830-4615-AC8F-30241607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306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9F3C-7DDE-40C8-8141-75DA0E53718F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1002-B830-4615-AC8F-30241607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9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9F3C-7DDE-40C8-8141-75DA0E53718F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1002-B830-4615-AC8F-30241607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75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9F3C-7DDE-40C8-8141-75DA0E53718F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1002-B830-4615-AC8F-30241607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821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9F3C-7DDE-40C8-8141-75DA0E53718F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1002-B830-4615-AC8F-30241607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54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9F3C-7DDE-40C8-8141-75DA0E53718F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1002-B830-4615-AC8F-30241607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6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9F3C-7DDE-40C8-8141-75DA0E53718F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1002-B830-4615-AC8F-30241607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98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7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59F3C-7DDE-40C8-8141-75DA0E53718F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71002-B830-4615-AC8F-302416075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48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enolog.rgo.r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0080" y="5048604"/>
            <a:ext cx="117195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ЭКОЛОГО-КРАЕВЕДЧЕСКИЙ ПРОЕКТ «ФЕНОЛОГИЧЕСКИЙ САД»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592" y="457200"/>
            <a:ext cx="9629775" cy="43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6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670" y="-1942"/>
            <a:ext cx="10471391" cy="105686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Создаем экологическую тропу «САД ПРИКЛЮЧЕНИЙ»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5617" y="1177501"/>
            <a:ext cx="1045596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Comic Sans MS" panose="030F0702030302020204" pitchFamily="66" charset="0"/>
            </a:endParaRPr>
          </a:p>
          <a:p>
            <a:r>
              <a:rPr lang="ru-RU" sz="2400" dirty="0" smtClean="0">
                <a:latin typeface="Comic Sans MS" panose="030F0702030302020204" pitchFamily="66" charset="0"/>
              </a:rPr>
              <a:t>	Одна из задач проекта – создание </a:t>
            </a:r>
            <a:r>
              <a:rPr lang="ru-RU" sz="2400" dirty="0">
                <a:latin typeface="Comic Sans MS" panose="030F0702030302020204" pitchFamily="66" charset="0"/>
              </a:rPr>
              <a:t>ландшафта фенологического сада для мониторинга растений </a:t>
            </a:r>
            <a:r>
              <a:rPr lang="ru-RU" sz="2400" dirty="0" smtClean="0">
                <a:latin typeface="Comic Sans MS" panose="030F0702030302020204" pitchFamily="66" charset="0"/>
              </a:rPr>
              <a:t>Среднего </a:t>
            </a:r>
            <a:r>
              <a:rPr lang="ru-RU" sz="2400" dirty="0">
                <a:latin typeface="Comic Sans MS" panose="030F0702030302020204" pitchFamily="66" charset="0"/>
              </a:rPr>
              <a:t>Урала. </a:t>
            </a:r>
            <a:r>
              <a:rPr lang="ru-RU" sz="2400" dirty="0" smtClean="0">
                <a:latin typeface="Comic Sans MS" panose="030F0702030302020204" pitchFamily="66" charset="0"/>
              </a:rPr>
              <a:t>Учитывая возраст детей, мы будем создавать «Сад приключений», в котором можно играть и исследовать окружающий мир. </a:t>
            </a:r>
          </a:p>
          <a:p>
            <a:r>
              <a:rPr lang="ru-RU" sz="2400" dirty="0" smtClean="0">
                <a:latin typeface="Comic Sans MS" panose="030F0702030302020204" pitchFamily="66" charset="0"/>
              </a:rPr>
              <a:t>	Сад включает следующие элементы</a:t>
            </a:r>
            <a:r>
              <a:rPr lang="ru-RU" sz="2400" dirty="0">
                <a:latin typeface="Comic Sans MS" panose="030F0702030302020204" pitchFamily="66" charset="0"/>
              </a:rPr>
              <a:t>: </a:t>
            </a:r>
          </a:p>
          <a:p>
            <a:pPr marL="457200" indent="-457200">
              <a:buAutoNum type="arabicParenR"/>
            </a:pPr>
            <a:r>
              <a:rPr lang="ru-RU" sz="2400" dirty="0" smtClean="0">
                <a:latin typeface="Comic Sans MS" panose="030F0702030302020204" pitchFamily="66" charset="0"/>
              </a:rPr>
              <a:t>экологическая </a:t>
            </a:r>
            <a:r>
              <a:rPr lang="ru-RU" sz="2400" dirty="0">
                <a:latin typeface="Comic Sans MS" panose="030F0702030302020204" pitchFamily="66" charset="0"/>
              </a:rPr>
              <a:t>тропа </a:t>
            </a:r>
            <a:r>
              <a:rPr lang="ru-RU" sz="2400" dirty="0" smtClean="0">
                <a:latin typeface="Comic Sans MS" panose="030F0702030302020204" pitchFamily="66" charset="0"/>
              </a:rPr>
              <a:t>- фенологический </a:t>
            </a:r>
            <a:r>
              <a:rPr lang="ru-RU" sz="2400" dirty="0">
                <a:latin typeface="Comic Sans MS" panose="030F0702030302020204" pitchFamily="66" charset="0"/>
              </a:rPr>
              <a:t>маршрут для наблюдений за </a:t>
            </a:r>
            <a:r>
              <a:rPr lang="ru-RU" sz="2400" dirty="0" smtClean="0">
                <a:latin typeface="Comic Sans MS" panose="030F0702030302020204" pitchFamily="66" charset="0"/>
              </a:rPr>
              <a:t>деревьями и </a:t>
            </a:r>
            <a:r>
              <a:rPr lang="ru-RU" sz="2400" dirty="0">
                <a:latin typeface="Comic Sans MS" panose="030F0702030302020204" pitchFamily="66" charset="0"/>
              </a:rPr>
              <a:t>другими </a:t>
            </a:r>
            <a:r>
              <a:rPr lang="ru-RU" sz="2400" dirty="0" smtClean="0">
                <a:latin typeface="Comic Sans MS" panose="030F0702030302020204" pitchFamily="66" charset="0"/>
              </a:rPr>
              <a:t>объектами (альпийская </a:t>
            </a:r>
            <a:r>
              <a:rPr lang="ru-RU" sz="2400" dirty="0">
                <a:latin typeface="Comic Sans MS" panose="030F0702030302020204" pitchFamily="66" charset="0"/>
              </a:rPr>
              <a:t>горка, </a:t>
            </a:r>
            <a:r>
              <a:rPr lang="ru-RU" sz="2400" dirty="0" smtClean="0">
                <a:latin typeface="Comic Sans MS" panose="030F0702030302020204" pitchFamily="66" charset="0"/>
              </a:rPr>
              <a:t>мини-водоем и др.);</a:t>
            </a:r>
          </a:p>
          <a:p>
            <a:r>
              <a:rPr lang="ru-RU" sz="2400" dirty="0" smtClean="0">
                <a:latin typeface="Comic Sans MS" panose="030F0702030302020204" pitchFamily="66" charset="0"/>
              </a:rPr>
              <a:t>2) садик дикорастущих травянистых растений (цветочные часы);</a:t>
            </a:r>
          </a:p>
          <a:p>
            <a:r>
              <a:rPr lang="ru-RU" sz="2400" dirty="0" smtClean="0">
                <a:latin typeface="Comic Sans MS" panose="030F0702030302020204" pitchFamily="66" charset="0"/>
              </a:rPr>
              <a:t>3) сенсорный сад (миксбордеры цветущих растений </a:t>
            </a:r>
            <a:r>
              <a:rPr lang="ru-RU" sz="2400" dirty="0">
                <a:latin typeface="Comic Sans MS" panose="030F0702030302020204" pitchFamily="66" charset="0"/>
              </a:rPr>
              <a:t>для восприятия разными органами </a:t>
            </a:r>
            <a:r>
              <a:rPr lang="ru-RU" sz="2400" dirty="0" smtClean="0">
                <a:latin typeface="Comic Sans MS" panose="030F0702030302020204" pitchFamily="66" charset="0"/>
              </a:rPr>
              <a:t>чувств, сенсорные </a:t>
            </a:r>
            <a:r>
              <a:rPr lang="ru-RU" sz="2400" dirty="0">
                <a:latin typeface="Comic Sans MS" panose="030F0702030302020204" pitchFamily="66" charset="0"/>
              </a:rPr>
              <a:t>дорожки, круги и др. малые архитектурные </a:t>
            </a:r>
            <a:r>
              <a:rPr lang="ru-RU" sz="2400" dirty="0" smtClean="0">
                <a:latin typeface="Comic Sans MS" panose="030F0702030302020204" pitchFamily="66" charset="0"/>
              </a:rPr>
              <a:t>формы);</a:t>
            </a:r>
          </a:p>
          <a:p>
            <a:r>
              <a:rPr lang="ru-RU" sz="2400" dirty="0" smtClean="0">
                <a:latin typeface="Comic Sans MS" panose="030F0702030302020204" pitchFamily="66" charset="0"/>
              </a:rPr>
              <a:t>4</a:t>
            </a:r>
            <a:r>
              <a:rPr lang="ru-RU" sz="2400" dirty="0">
                <a:latin typeface="Comic Sans MS" panose="030F0702030302020204" pitchFamily="66" charset="0"/>
              </a:rPr>
              <a:t>) метеоплощадка для наблюдений за </a:t>
            </a:r>
            <a:r>
              <a:rPr lang="ru-RU" sz="2400" dirty="0" smtClean="0">
                <a:latin typeface="Comic Sans MS" panose="030F0702030302020204" pitchFamily="66" charset="0"/>
              </a:rPr>
              <a:t>погодой. 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5428" y="762000"/>
            <a:ext cx="5042852" cy="568273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Проект предполагает </a:t>
            </a:r>
            <a:r>
              <a:rPr lang="ru-RU" sz="2400" dirty="0" err="1">
                <a:latin typeface="Comic Sans MS" panose="030F0702030302020204" pitchFamily="66" charset="0"/>
              </a:rPr>
              <a:t>экологизацию</a:t>
            </a:r>
            <a:r>
              <a:rPr lang="ru-RU" sz="2400" dirty="0">
                <a:latin typeface="Comic Sans MS" panose="030F0702030302020204" pitchFamily="66" charset="0"/>
              </a:rPr>
              <a:t> и обогащение </a:t>
            </a:r>
            <a:r>
              <a:rPr lang="ru-RU" sz="2400" dirty="0" smtClean="0">
                <a:latin typeface="Comic Sans MS" panose="030F0702030302020204" pitchFamily="66" charset="0"/>
              </a:rPr>
              <a:t>предметно-пространственной </a:t>
            </a:r>
            <a:r>
              <a:rPr lang="ru-RU" sz="2400" dirty="0">
                <a:latin typeface="Comic Sans MS" panose="030F0702030302020204" pitchFamily="66" charset="0"/>
              </a:rPr>
              <a:t>среды </a:t>
            </a:r>
            <a:r>
              <a:rPr lang="ru-RU" sz="2400" dirty="0" smtClean="0">
                <a:latin typeface="Comic Sans MS" panose="030F0702030302020204" pitchFamily="66" charset="0"/>
              </a:rPr>
              <a:t>детского сада. </a:t>
            </a:r>
          </a:p>
          <a:p>
            <a:r>
              <a:rPr lang="ru-RU" sz="2400" dirty="0" smtClean="0">
                <a:latin typeface="Comic Sans MS" panose="030F0702030302020204" pitchFamily="66" charset="0"/>
              </a:rPr>
              <a:t>На </a:t>
            </a:r>
            <a:r>
              <a:rPr lang="ru-RU" sz="2400" dirty="0">
                <a:latin typeface="Comic Sans MS" panose="030F0702030302020204" pitchFamily="66" charset="0"/>
              </a:rPr>
              <a:t>участке детского сада </a:t>
            </a:r>
            <a:r>
              <a:rPr lang="ru-RU" sz="2400" dirty="0" smtClean="0">
                <a:latin typeface="Comic Sans MS" panose="030F0702030302020204" pitchFamily="66" charset="0"/>
              </a:rPr>
              <a:t>создается </a:t>
            </a:r>
            <a:r>
              <a:rPr lang="ru-RU" sz="2400" dirty="0">
                <a:latin typeface="Comic Sans MS" panose="030F0702030302020204" pitchFamily="66" charset="0"/>
              </a:rPr>
              <a:t>природный </a:t>
            </a:r>
            <a:r>
              <a:rPr lang="ru-RU" sz="2400" dirty="0" smtClean="0">
                <a:latin typeface="Comic Sans MS" panose="030F0702030302020204" pitchFamily="66" charset="0"/>
              </a:rPr>
              <a:t>ландшафт «Сад </a:t>
            </a:r>
            <a:r>
              <a:rPr lang="ru-RU" sz="2400" dirty="0">
                <a:latin typeface="Comic Sans MS" panose="030F0702030302020204" pitchFamily="66" charset="0"/>
              </a:rPr>
              <a:t>приключений</a:t>
            </a:r>
            <a:r>
              <a:rPr lang="ru-RU" sz="2400" dirty="0" smtClean="0">
                <a:latin typeface="Comic Sans MS" panose="030F0702030302020204" pitchFamily="66" charset="0"/>
              </a:rPr>
              <a:t>», который объединяет </a:t>
            </a:r>
            <a:r>
              <a:rPr lang="ru-RU" sz="2400" dirty="0">
                <a:latin typeface="Comic Sans MS" panose="030F0702030302020204" pitchFamily="66" charset="0"/>
              </a:rPr>
              <a:t>элементы фенологического сада, экологической тропы и сенсорного сада. 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r>
              <a:rPr lang="ru-RU" sz="2400" dirty="0" smtClean="0">
                <a:latin typeface="Comic Sans MS" panose="030F0702030302020204" pitchFamily="66" charset="0"/>
              </a:rPr>
              <a:t>Сад </a:t>
            </a:r>
            <a:r>
              <a:rPr lang="ru-RU" sz="2400" dirty="0">
                <a:latin typeface="Comic Sans MS" panose="030F0702030302020204" pitchFamily="66" charset="0"/>
              </a:rPr>
              <a:t>включает </a:t>
            </a:r>
            <a:r>
              <a:rPr lang="ru-RU" sz="2400" dirty="0" smtClean="0">
                <a:latin typeface="Comic Sans MS" panose="030F0702030302020204" pitchFamily="66" charset="0"/>
              </a:rPr>
              <a:t>модули: сенсорный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smtClean="0">
                <a:latin typeface="Comic Sans MS" panose="030F0702030302020204" pitchFamily="66" charset="0"/>
              </a:rPr>
              <a:t>исследовательский</a:t>
            </a:r>
            <a:r>
              <a:rPr lang="ru-RU" sz="2400" dirty="0">
                <a:latin typeface="Comic Sans MS" panose="030F0702030302020204" pitchFamily="66" charset="0"/>
              </a:rPr>
              <a:t>, </a:t>
            </a:r>
            <a:r>
              <a:rPr lang="ru-RU" sz="2400" dirty="0" smtClean="0">
                <a:latin typeface="Comic Sans MS" panose="030F0702030302020204" pitchFamily="66" charset="0"/>
              </a:rPr>
              <a:t>игровой, </a:t>
            </a:r>
            <a:r>
              <a:rPr lang="ru-RU" sz="2400" dirty="0">
                <a:latin typeface="Comic Sans MS" panose="030F0702030302020204" pitchFamily="66" charset="0"/>
              </a:rPr>
              <a:t>каждый из которых решает свои </a:t>
            </a:r>
            <a:r>
              <a:rPr lang="ru-RU" sz="2400" dirty="0" smtClean="0">
                <a:latin typeface="Comic Sans MS" panose="030F0702030302020204" pitchFamily="66" charset="0"/>
              </a:rPr>
              <a:t>образовательные задачи.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00425" y="333494"/>
            <a:ext cx="39789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Сад приключений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440" y="2061329"/>
            <a:ext cx="6419484" cy="438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3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5900" y="320040"/>
            <a:ext cx="6496380" cy="11373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Эскизный проект фенологического 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сада (Сада приключений) 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на территории ДОУ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48400" y="844607"/>
            <a:ext cx="56997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Comic Sans MS" panose="030F0702030302020204" pitchFamily="66" charset="0"/>
              </a:rPr>
              <a:t>	Зонирование территории</a:t>
            </a:r>
          </a:p>
          <a:p>
            <a:pPr algn="just"/>
            <a:endParaRPr lang="ru-RU" sz="2400" dirty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Comic Sans MS" panose="030F0702030302020204" pitchFamily="66" charset="0"/>
              </a:rPr>
              <a:t>Игровая зона (пространство для игр и экспериментирования с природными материалами.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Comic Sans MS" panose="030F0702030302020204" pitchFamily="66" charset="0"/>
              </a:rPr>
              <a:t>Фенологический сад травянистых растений.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Comic Sans MS" panose="030F0702030302020204" pitchFamily="66" charset="0"/>
              </a:rPr>
              <a:t>Сенсорный сад (сад пяти чувств).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Comic Sans MS" panose="030F0702030302020204" pitchFamily="66" charset="0"/>
              </a:rPr>
              <a:t>Фенологическая тропинка (марш-рут для сезонных наблюдений за деревьями).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Comic Sans MS" panose="030F0702030302020204" pitchFamily="66" charset="0"/>
              </a:rPr>
              <a:t>Тропа открытий (экологическая тропинка).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00" y="1457392"/>
            <a:ext cx="5847517" cy="514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4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94946" y="4165924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Comic Sans MS" panose="030F0702030302020204" pitchFamily="66" charset="0"/>
            </a:endParaRPr>
          </a:p>
          <a:p>
            <a:r>
              <a:rPr lang="ru-RU" sz="2400" dirty="0">
                <a:latin typeface="Comic Sans MS" panose="030F0702030302020204" pitchFamily="66" charset="0"/>
              </a:rPr>
              <a:t>Композиции растений с листьями и плодами, имеющими разную форму, цвет и фактуру, позволяют активизировать все органы чувств – зрение, обоняние, слух, тактильные ощущения.</a:t>
            </a:r>
            <a:endParaRPr lang="ru-RU" sz="24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5900" y="0"/>
            <a:ext cx="5554813" cy="133547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Что такое сенсорный сад?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826" y="413665"/>
            <a:ext cx="3344226" cy="3104401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61472" y="1335472"/>
            <a:ext cx="74512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latin typeface="Comic Sans MS" panose="030F0702030302020204" pitchFamily="66" charset="0"/>
              </a:rPr>
              <a:t>Сенсорный сад (сад пяти чувств) - это интерактивное пространство из растений и природных материалов, в котором сконцентрированы визуальные, аудиальные, тактильные, обонятельные и вкусовые стимулы.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1853152" y="1091870"/>
            <a:ext cx="5648998" cy="132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4888266" y="3922322"/>
            <a:ext cx="5648998" cy="132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54" y="3432491"/>
            <a:ext cx="3542064" cy="33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0709" y="289098"/>
            <a:ext cx="106506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История создания сенсорных садов и их основные функции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52" y="4276898"/>
            <a:ext cx="3832452" cy="2156625"/>
          </a:xfrm>
          <a:prstGeom prst="round2Diag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H="1">
            <a:off x="5004114" y="4343460"/>
            <a:ext cx="28566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настоящее время сенсорные сады создают для развития детей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190" y="921471"/>
            <a:ext cx="4205829" cy="53865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0709" y="972571"/>
            <a:ext cx="61506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omic Sans MS" panose="030F0702030302020204" pitchFamily="66" charset="0"/>
              </a:rPr>
              <a:t>Изначально сенсорные </a:t>
            </a:r>
            <a:r>
              <a:rPr lang="ru-RU" sz="2000" dirty="0" smtClean="0">
                <a:latin typeface="Comic Sans MS" panose="030F0702030302020204" pitchFamily="66" charset="0"/>
              </a:rPr>
              <a:t>сады или «сады терапии», создавали за рубежом  </a:t>
            </a:r>
            <a:r>
              <a:rPr lang="ru-RU" sz="2000" dirty="0">
                <a:latin typeface="Comic Sans MS" panose="030F0702030302020204" pitchFamily="66" charset="0"/>
              </a:rPr>
              <a:t>для людей с </a:t>
            </a:r>
            <a:r>
              <a:rPr lang="ru-RU" sz="2000" dirty="0" smtClean="0">
                <a:latin typeface="Comic Sans MS" panose="030F0702030302020204" pitchFamily="66" charset="0"/>
              </a:rPr>
              <a:t>ограниченными  возможностями здоровья. Например</a:t>
            </a:r>
            <a:r>
              <a:rPr lang="ru-RU" sz="2000" dirty="0">
                <a:latin typeface="Comic Sans MS" panose="030F0702030302020204" pitchFamily="66" charset="0"/>
              </a:rPr>
              <a:t>, в садах для </a:t>
            </a:r>
            <a:r>
              <a:rPr lang="ru-RU" sz="2000" dirty="0" smtClean="0">
                <a:latin typeface="Comic Sans MS" panose="030F0702030302020204" pitchFamily="66" charset="0"/>
              </a:rPr>
              <a:t>слабовидящих </a:t>
            </a:r>
            <a:r>
              <a:rPr lang="ru-RU" sz="2000" dirty="0">
                <a:latin typeface="Comic Sans MS" panose="030F0702030302020204" pitchFamily="66" charset="0"/>
              </a:rPr>
              <a:t>все создано с учетом </a:t>
            </a:r>
            <a:r>
              <a:rPr lang="ru-RU" sz="2000" dirty="0" smtClean="0">
                <a:latin typeface="Comic Sans MS" panose="030F0702030302020204" pitchFamily="66" charset="0"/>
              </a:rPr>
              <a:t>тактильных ощущений</a:t>
            </a:r>
            <a:r>
              <a:rPr lang="ru-RU" sz="2000" dirty="0">
                <a:latin typeface="Comic Sans MS" panose="030F0702030302020204" pitchFamily="66" charset="0"/>
              </a:rPr>
              <a:t>, запахов, звуков. </a:t>
            </a:r>
            <a:r>
              <a:rPr lang="ru-RU" sz="2000" dirty="0" smtClean="0">
                <a:latin typeface="Comic Sans MS" panose="030F0702030302020204" pitchFamily="66" charset="0"/>
              </a:rPr>
              <a:t>Для тех</a:t>
            </a:r>
            <a:r>
              <a:rPr lang="ru-RU" sz="2000" dirty="0">
                <a:latin typeface="Comic Sans MS" panose="030F0702030302020204" pitchFamily="66" charset="0"/>
              </a:rPr>
              <a:t>, кто </a:t>
            </a:r>
            <a:r>
              <a:rPr lang="ru-RU" sz="2000" dirty="0" smtClean="0">
                <a:latin typeface="Comic Sans MS" panose="030F0702030302020204" pitchFamily="66" charset="0"/>
              </a:rPr>
              <a:t>передвигается  </a:t>
            </a:r>
            <a:r>
              <a:rPr lang="ru-RU" sz="2000" dirty="0">
                <a:latin typeface="Comic Sans MS" panose="030F0702030302020204" pitchFamily="66" charset="0"/>
              </a:rPr>
              <a:t>в инвалидной коляске, в саду </a:t>
            </a:r>
            <a:r>
              <a:rPr lang="ru-RU" sz="2000" dirty="0" smtClean="0">
                <a:latin typeface="Comic Sans MS" panose="030F0702030302020204" pitchFamily="66" charset="0"/>
              </a:rPr>
              <a:t>создают </a:t>
            </a:r>
            <a:r>
              <a:rPr lang="ru-RU" sz="2000" dirty="0">
                <a:latin typeface="Comic Sans MS" panose="030F0702030302020204" pitchFamily="66" charset="0"/>
              </a:rPr>
              <a:t>приподнятые грядки. </a:t>
            </a:r>
            <a:r>
              <a:rPr lang="ru-RU" sz="2000" dirty="0" smtClean="0">
                <a:latin typeface="Comic Sans MS" panose="030F0702030302020204" pitchFamily="66" charset="0"/>
              </a:rPr>
              <a:t>Так каждый может испытать </a:t>
            </a:r>
            <a:r>
              <a:rPr lang="ru-RU" sz="2000" dirty="0">
                <a:latin typeface="Comic Sans MS" panose="030F0702030302020204" pitchFamily="66" charset="0"/>
              </a:rPr>
              <a:t>радость </a:t>
            </a:r>
            <a:r>
              <a:rPr lang="ru-RU" sz="2000" dirty="0" smtClean="0">
                <a:latin typeface="Comic Sans MS" panose="030F0702030302020204" pitchFamily="66" charset="0"/>
              </a:rPr>
              <a:t>контакта </a:t>
            </a:r>
            <a:r>
              <a:rPr lang="ru-RU" sz="2000" dirty="0">
                <a:latin typeface="Comic Sans MS" panose="030F0702030302020204" pitchFamily="66" charset="0"/>
              </a:rPr>
              <a:t>с </a:t>
            </a:r>
            <a:r>
              <a:rPr lang="ru-RU" sz="2000" dirty="0" smtClean="0">
                <a:latin typeface="Comic Sans MS" panose="030F0702030302020204" pitchFamily="66" charset="0"/>
              </a:rPr>
              <a:t>природой.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7489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1228" y="1026124"/>
            <a:ext cx="1074549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Comic Sans MS" panose="030F0702030302020204" pitchFamily="66" charset="0"/>
            </a:endParaRPr>
          </a:p>
          <a:p>
            <a:r>
              <a:rPr lang="ru-RU" sz="2400" dirty="0" smtClean="0">
                <a:latin typeface="Comic Sans MS" panose="030F0702030302020204" pitchFamily="66" charset="0"/>
              </a:rPr>
              <a:t>	По </a:t>
            </a:r>
            <a:r>
              <a:rPr lang="ru-RU" sz="2400" dirty="0">
                <a:latin typeface="Comic Sans MS" panose="030F0702030302020204" pitchFamily="66" charset="0"/>
              </a:rPr>
              <a:t>сенсорному принципу:</a:t>
            </a:r>
          </a:p>
          <a:p>
            <a:r>
              <a:rPr lang="ru-RU" sz="2400" dirty="0">
                <a:latin typeface="Comic Sans MS" panose="030F0702030302020204" pitchFamily="66" charset="0"/>
              </a:rPr>
              <a:t>1</a:t>
            </a:r>
            <a:r>
              <a:rPr lang="ru-RU" sz="2400" dirty="0" smtClean="0">
                <a:latin typeface="Comic Sans MS" panose="030F0702030302020204" pitchFamily="66" charset="0"/>
              </a:rPr>
              <a:t>. Зона </a:t>
            </a:r>
            <a:r>
              <a:rPr lang="ru-RU" sz="2400" dirty="0">
                <a:latin typeface="Comic Sans MS" panose="030F0702030302020204" pitchFamily="66" charset="0"/>
              </a:rPr>
              <a:t>звуков (возможность слушать</a:t>
            </a:r>
            <a:r>
              <a:rPr lang="ru-RU" sz="2400" dirty="0" smtClean="0">
                <a:latin typeface="Comic Sans MS" panose="030F0702030302020204" pitchFamily="66" charset="0"/>
              </a:rPr>
              <a:t>).</a:t>
            </a:r>
            <a:endParaRPr lang="ru-RU" sz="2400" dirty="0">
              <a:latin typeface="Comic Sans MS" panose="030F0702030302020204" pitchFamily="66" charset="0"/>
            </a:endParaRPr>
          </a:p>
          <a:p>
            <a:r>
              <a:rPr lang="ru-RU" sz="2400" dirty="0">
                <a:latin typeface="Comic Sans MS" panose="030F0702030302020204" pitchFamily="66" charset="0"/>
              </a:rPr>
              <a:t>2. Тактильная зона (возможность касаться и трогать</a:t>
            </a:r>
            <a:r>
              <a:rPr lang="ru-RU" sz="2400" dirty="0" smtClean="0">
                <a:latin typeface="Comic Sans MS" panose="030F0702030302020204" pitchFamily="66" charset="0"/>
              </a:rPr>
              <a:t>).</a:t>
            </a:r>
            <a:endParaRPr lang="ru-RU" sz="2400" dirty="0">
              <a:latin typeface="Comic Sans MS" panose="030F0702030302020204" pitchFamily="66" charset="0"/>
            </a:endParaRPr>
          </a:p>
          <a:p>
            <a:r>
              <a:rPr lang="ru-RU" sz="2400" dirty="0">
                <a:latin typeface="Comic Sans MS" panose="030F0702030302020204" pitchFamily="66" charset="0"/>
              </a:rPr>
              <a:t>3</a:t>
            </a:r>
            <a:r>
              <a:rPr lang="ru-RU" sz="2400" dirty="0" smtClean="0">
                <a:latin typeface="Comic Sans MS" panose="030F0702030302020204" pitchFamily="66" charset="0"/>
              </a:rPr>
              <a:t>. Зона </a:t>
            </a:r>
            <a:r>
              <a:rPr lang="ru-RU" sz="2400" dirty="0">
                <a:latin typeface="Comic Sans MS" panose="030F0702030302020204" pitchFamily="66" charset="0"/>
              </a:rPr>
              <a:t>цвета (возможность наблюдать световое и цветовое воздействие</a:t>
            </a:r>
            <a:r>
              <a:rPr lang="ru-RU" sz="2400" dirty="0" smtClean="0">
                <a:latin typeface="Comic Sans MS" panose="030F0702030302020204" pitchFamily="66" charset="0"/>
              </a:rPr>
              <a:t>).</a:t>
            </a:r>
            <a:endParaRPr lang="ru-RU" sz="2400" dirty="0">
              <a:latin typeface="Comic Sans MS" panose="030F0702030302020204" pitchFamily="66" charset="0"/>
            </a:endParaRPr>
          </a:p>
          <a:p>
            <a:r>
              <a:rPr lang="ru-RU" sz="2400" dirty="0">
                <a:latin typeface="Comic Sans MS" panose="030F0702030302020204" pitchFamily="66" charset="0"/>
              </a:rPr>
              <a:t>4. Зона запахов (возможность </a:t>
            </a:r>
            <a:r>
              <a:rPr lang="ru-RU" sz="2400" dirty="0" smtClean="0">
                <a:latin typeface="Comic Sans MS" panose="030F0702030302020204" pitchFamily="66" charset="0"/>
              </a:rPr>
              <a:t>ощущать </a:t>
            </a:r>
            <a:r>
              <a:rPr lang="ru-RU" sz="2400" dirty="0">
                <a:latin typeface="Comic Sans MS" panose="030F0702030302020204" pitchFamily="66" charset="0"/>
              </a:rPr>
              <a:t>разные </a:t>
            </a:r>
            <a:r>
              <a:rPr lang="ru-RU" sz="2400" dirty="0" smtClean="0">
                <a:latin typeface="Comic Sans MS" panose="030F0702030302020204" pitchFamily="66" charset="0"/>
              </a:rPr>
              <a:t>запахи).</a:t>
            </a:r>
            <a:endParaRPr lang="ru-RU" sz="2400" dirty="0">
              <a:latin typeface="Comic Sans MS" panose="030F0702030302020204" pitchFamily="66" charset="0"/>
            </a:endParaRPr>
          </a:p>
          <a:p>
            <a:r>
              <a:rPr lang="ru-RU" sz="2400" dirty="0">
                <a:latin typeface="Comic Sans MS" panose="030F0702030302020204" pitchFamily="66" charset="0"/>
              </a:rPr>
              <a:t>5. Зона вкусов (возможность попробовать на вкус разные </a:t>
            </a:r>
            <a:r>
              <a:rPr lang="ru-RU" sz="2400" dirty="0" smtClean="0">
                <a:latin typeface="Comic Sans MS" panose="030F0702030302020204" pitchFamily="66" charset="0"/>
              </a:rPr>
              <a:t>плоды).</a:t>
            </a:r>
            <a:endParaRPr lang="ru-RU" sz="2400" dirty="0">
              <a:latin typeface="Comic Sans MS" panose="030F0702030302020204" pitchFamily="66" charset="0"/>
            </a:endParaRPr>
          </a:p>
          <a:p>
            <a:r>
              <a:rPr lang="ru-RU" sz="2400" dirty="0" smtClean="0">
                <a:latin typeface="Comic Sans MS" panose="030F0702030302020204" pitchFamily="66" charset="0"/>
              </a:rPr>
              <a:t>	По </a:t>
            </a:r>
            <a:r>
              <a:rPr lang="ru-RU" sz="2400" dirty="0">
                <a:latin typeface="Comic Sans MS" panose="030F0702030302020204" pitchFamily="66" charset="0"/>
              </a:rPr>
              <a:t>типу воздействия на человека:</a:t>
            </a:r>
          </a:p>
          <a:p>
            <a:r>
              <a:rPr lang="ru-RU" sz="2400" dirty="0">
                <a:latin typeface="Comic Sans MS" panose="030F0702030302020204" pitchFamily="66" charset="0"/>
              </a:rPr>
              <a:t>1.Зона стимулирующая </a:t>
            </a:r>
            <a:r>
              <a:rPr lang="ru-RU" sz="2400" dirty="0" smtClean="0">
                <a:latin typeface="Comic Sans MS" panose="030F0702030302020204" pitchFamily="66" charset="0"/>
              </a:rPr>
              <a:t>активность.</a:t>
            </a:r>
            <a:endParaRPr lang="ru-RU" sz="2400" dirty="0">
              <a:latin typeface="Comic Sans MS" panose="030F0702030302020204" pitchFamily="66" charset="0"/>
            </a:endParaRPr>
          </a:p>
          <a:p>
            <a:r>
              <a:rPr lang="ru-RU" sz="2400" dirty="0">
                <a:latin typeface="Comic Sans MS" panose="030F0702030302020204" pitchFamily="66" charset="0"/>
              </a:rPr>
              <a:t>2. Зона </a:t>
            </a:r>
            <a:r>
              <a:rPr lang="ru-RU" sz="2400" dirty="0" smtClean="0">
                <a:latin typeface="Comic Sans MS" panose="030F0702030302020204" pitchFamily="66" charset="0"/>
              </a:rPr>
              <a:t>расслабления.</a:t>
            </a:r>
            <a:endParaRPr lang="ru-RU" sz="2400" dirty="0">
              <a:latin typeface="Comic Sans MS" panose="030F0702030302020204" pitchFamily="66" charset="0"/>
            </a:endParaRPr>
          </a:p>
          <a:p>
            <a:r>
              <a:rPr lang="ru-RU" sz="2400" dirty="0">
                <a:latin typeface="Comic Sans MS" panose="030F0702030302020204" pitchFamily="66" charset="0"/>
              </a:rPr>
              <a:t>3.Зона </a:t>
            </a:r>
            <a:r>
              <a:rPr lang="ru-RU" sz="2400" dirty="0" smtClean="0">
                <a:latin typeface="Comic Sans MS" panose="030F0702030302020204" pitchFamily="66" charset="0"/>
              </a:rPr>
              <a:t>успокаивания.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5900" y="0"/>
            <a:ext cx="5554813" cy="133547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Зонирование сенсорного сада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4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754" y="356552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Зона звуков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2700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8296" y="5380893"/>
            <a:ext cx="11701669" cy="1106557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400" dirty="0" smtClean="0">
                <a:latin typeface="Comic Sans MS" panose="030F0702030302020204" pitchFamily="66" charset="0"/>
              </a:rPr>
              <a:t>Поющий ветер	               2. Музыка фонтана         3. Голоса </a:t>
            </a:r>
            <a:r>
              <a:rPr lang="ru-RU" sz="2400" dirty="0">
                <a:latin typeface="Comic Sans MS" panose="030F0702030302020204" pitchFamily="66" charset="0"/>
              </a:rPr>
              <a:t>птиц  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pPr marL="457200" indent="-457200">
              <a:spcBef>
                <a:spcPts val="0"/>
              </a:spcBef>
              <a:buAutoNum type="arabicPeriod"/>
            </a:pPr>
            <a:endParaRPr lang="ru-RU" sz="2400" dirty="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omic Sans MS" panose="030F0702030302020204" pitchFamily="66" charset="0"/>
              </a:rPr>
              <a:t>Для </a:t>
            </a:r>
            <a:r>
              <a:rPr lang="ru-RU" sz="2400" dirty="0">
                <a:latin typeface="Comic Sans MS" panose="030F0702030302020204" pitchFamily="66" charset="0"/>
              </a:rPr>
              <a:t>слушания «музыки» ветра к ветвям деревьев прикрепляются </a:t>
            </a:r>
            <a:r>
              <a:rPr lang="ru-RU" sz="2400" dirty="0" smtClean="0">
                <a:latin typeface="Comic Sans MS" panose="030F0702030302020204" pitchFamily="66" charset="0"/>
              </a:rPr>
              <a:t>самодельные </a:t>
            </a:r>
            <a:r>
              <a:rPr lang="ru-RU" sz="2400" dirty="0">
                <a:latin typeface="Comic Sans MS" panose="030F0702030302020204" pitchFamily="66" charset="0"/>
              </a:rPr>
              <a:t>«поющие колокольчики», изготовленные из разного материала.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54" y="1156652"/>
            <a:ext cx="10744200" cy="397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4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9092" y="-20361"/>
            <a:ext cx="6254753" cy="11934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Тактильная зона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28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59092" y="5482914"/>
            <a:ext cx="7627647" cy="1106557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000" dirty="0">
                <a:latin typeface="Comic Sans MS" panose="030F0702030302020204" pitchFamily="66" charset="0"/>
              </a:rPr>
              <a:t>Чистец шерстистый (овечьи ушки</a:t>
            </a:r>
            <a:r>
              <a:rPr lang="ru-RU" sz="2000" dirty="0" smtClean="0">
                <a:latin typeface="Comic Sans MS" panose="030F0702030302020204" pitchFamily="66" charset="0"/>
              </a:rPr>
              <a:t>). 2. </a:t>
            </a:r>
            <a:r>
              <a:rPr lang="ru-RU" sz="2000" dirty="0" err="1" smtClean="0">
                <a:latin typeface="Comic Sans MS" panose="030F0702030302020204" pitchFamily="66" charset="0"/>
              </a:rPr>
              <a:t>Седум</a:t>
            </a:r>
            <a:r>
              <a:rPr lang="ru-RU" sz="2000" dirty="0" smtClean="0">
                <a:latin typeface="Comic Sans MS" panose="030F0702030302020204" pitchFamily="66" charset="0"/>
              </a:rPr>
              <a:t> (очиток). 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latin typeface="Comic Sans MS" panose="030F0702030302020204" pitchFamily="66" charset="0"/>
              </a:rPr>
              <a:t>3. </a:t>
            </a:r>
            <a:r>
              <a:rPr lang="ru-RU" sz="2000" dirty="0" err="1" smtClean="0">
                <a:latin typeface="Comic Sans MS" panose="030F0702030302020204" pitchFamily="66" charset="0"/>
              </a:rPr>
              <a:t>Лагурус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(зайцехвост</a:t>
            </a:r>
            <a:r>
              <a:rPr lang="ru-RU" sz="2000" dirty="0" smtClean="0">
                <a:latin typeface="Comic Sans MS" panose="030F0702030302020204" pitchFamily="66" charset="0"/>
              </a:rPr>
              <a:t>). 4. </a:t>
            </a:r>
            <a:r>
              <a:rPr lang="ru-RU" sz="2000" dirty="0" err="1" smtClean="0">
                <a:latin typeface="Comic Sans MS" panose="030F0702030302020204" pitchFamily="66" charset="0"/>
              </a:rPr>
              <a:t>Мордовник</a:t>
            </a:r>
            <a:r>
              <a:rPr lang="ru-RU" sz="2000" dirty="0" smtClean="0">
                <a:latin typeface="Comic Sans MS" panose="030F0702030302020204" pitchFamily="66" charset="0"/>
              </a:rPr>
              <a:t>. 5. Молодило.  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latin typeface="Comic Sans MS" panose="030F0702030302020204" pitchFamily="66" charset="0"/>
              </a:rPr>
              <a:t>6. </a:t>
            </a:r>
            <a:r>
              <a:rPr lang="ru-RU" sz="2000" dirty="0" err="1">
                <a:latin typeface="Comic Sans MS" panose="030F0702030302020204" pitchFamily="66" charset="0"/>
              </a:rPr>
              <a:t>А</a:t>
            </a:r>
            <a:r>
              <a:rPr lang="ru-RU" sz="2000" dirty="0" err="1" smtClean="0">
                <a:latin typeface="Comic Sans MS" panose="030F0702030302020204" pitchFamily="66" charset="0"/>
              </a:rPr>
              <a:t>нтеннария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(кошачья лапка</a:t>
            </a:r>
            <a:r>
              <a:rPr lang="ru-RU" sz="2000" dirty="0" smtClean="0">
                <a:latin typeface="Comic Sans MS" panose="030F0702030302020204" pitchFamily="66" charset="0"/>
              </a:rPr>
              <a:t>). 7. Овсяница. 8. Бадан.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62432" y="827447"/>
            <a:ext cx="7066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Растения с бархатистыми или глянцевыми листьями располагают так, чтобы дети могли</a:t>
            </a:r>
            <a:r>
              <a:rPr lang="ru-RU" sz="2400" dirty="0">
                <a:latin typeface="Comic Sans MS" panose="030F0702030302020204" pitchFamily="66" charset="0"/>
              </a:rPr>
              <a:t> </a:t>
            </a:r>
            <a:r>
              <a:rPr lang="ru-RU" sz="2400" dirty="0" smtClean="0">
                <a:latin typeface="Comic Sans MS" panose="030F0702030302020204" pitchFamily="66" charset="0"/>
              </a:rPr>
              <a:t>прикоснуться к каждому из них.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858" y="2530206"/>
            <a:ext cx="6954728" cy="2613208"/>
          </a:xfrm>
          <a:prstGeom prst="rect">
            <a:avLst/>
          </a:prstGeom>
        </p:spPr>
      </p:pic>
      <p:pic>
        <p:nvPicPr>
          <p:cNvPr id="10" name="Рисунок 9" descr="Чистец Овечьи ушки, Стахис византийский (Stachys byzantina)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26"/>
          <a:stretch/>
        </p:blipFill>
        <p:spPr bwMode="auto">
          <a:xfrm>
            <a:off x="111153" y="150544"/>
            <a:ext cx="1677461" cy="1596422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4482" t="4772"/>
          <a:stretch/>
        </p:blipFill>
        <p:spPr>
          <a:xfrm>
            <a:off x="1891698" y="161903"/>
            <a:ext cx="1840479" cy="1778919"/>
          </a:xfrm>
          <a:prstGeom prst="rect">
            <a:avLst/>
          </a:prstGeom>
        </p:spPr>
      </p:pic>
      <p:pic>
        <p:nvPicPr>
          <p:cNvPr id="12" name="Рисунок 11" descr="Мордовник обыкновенный (Echinops ritro), 1г семян: цена, описание ...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b="6833"/>
          <a:stretch/>
        </p:blipFill>
        <p:spPr bwMode="auto">
          <a:xfrm>
            <a:off x="1981907" y="1940822"/>
            <a:ext cx="1660060" cy="1516238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Кошачья лапка двудомная, или Антеннария двудомная (Antennaria dioica)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3" r="4962"/>
          <a:stretch/>
        </p:blipFill>
        <p:spPr bwMode="auto">
          <a:xfrm>
            <a:off x="1981907" y="3542287"/>
            <a:ext cx="1696197" cy="1601127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://dachnaya-zhizn.ru/tim/cfd2223fe9998f3c2d337d180acba3c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62"/>
          <a:stretch/>
        </p:blipFill>
        <p:spPr bwMode="auto">
          <a:xfrm>
            <a:off x="178710" y="3498621"/>
            <a:ext cx="1712988" cy="1628215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Зайцехвост (Лагурус) - декоративный злак. Красивые растения для ...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t="6458" r="17347" b="6876"/>
          <a:stretch/>
        </p:blipFill>
        <p:spPr bwMode="auto">
          <a:xfrm>
            <a:off x="118647" y="1848773"/>
            <a:ext cx="1613402" cy="1548041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81" y="5228642"/>
            <a:ext cx="1729526" cy="161510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" name="Рисунок 16" descr="Бадан Красавица (65802): купить семена почтой в России | интернет ...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578" y="5235979"/>
            <a:ext cx="1651300" cy="1607766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898" y="1479441"/>
            <a:ext cx="43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838092" y="1520587"/>
            <a:ext cx="30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876" y="3212148"/>
            <a:ext cx="53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026412" y="3219068"/>
            <a:ext cx="349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7898" y="4904207"/>
            <a:ext cx="38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979675" y="4980582"/>
            <a:ext cx="57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18647" y="6559641"/>
            <a:ext cx="45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057115" y="6535596"/>
            <a:ext cx="41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62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854" y="108902"/>
            <a:ext cx="11364221" cy="251999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Тактильная зона</a:t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dirty="0" smtClean="0"/>
              <a:t>В </a:t>
            </a:r>
            <a:r>
              <a:rPr lang="ru-RU" dirty="0"/>
              <a:t>данном случае следует выбирать такие предметы и растения, которые могли бы в течение продолжительного времени выдержать частое к себе прикосновение.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2700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632" y="2314574"/>
            <a:ext cx="6034088" cy="37432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2314574"/>
            <a:ext cx="5135573" cy="374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2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0" y="356551"/>
            <a:ext cx="11763375" cy="312007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Зона цвета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dirty="0"/>
              <a:t>Стимулирующее воздействие на органы зрения оказывают цвет, форма, палитра всех оттенков, рисунок, текстура, свет, тень. Усиливают переживания чувственные восприятие контрастов этих элементов. Теплые цвета сада (красный, оранжевый и желтый) активизируют движение, оживляют эмоции. Холодные цвета (голубой, фиолетовый и белый) способствуют умиротворению и спокойствию.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27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3030451"/>
            <a:ext cx="10327309" cy="327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2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348" y="137160"/>
            <a:ext cx="3932237" cy="73152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Цель проекта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r="608" b="22261"/>
          <a:stretch/>
        </p:blipFill>
        <p:spPr>
          <a:xfrm>
            <a:off x="5678488" y="1353172"/>
            <a:ext cx="6172200" cy="388938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2588" y="1188720"/>
            <a:ext cx="4997132" cy="3308668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Comic Sans MS" panose="030F0702030302020204" pitchFamily="66" charset="0"/>
              </a:rPr>
              <a:t>Проект направлен на создание природного ландшафта </a:t>
            </a:r>
            <a:r>
              <a:rPr lang="ru-RU" sz="2400" dirty="0" smtClean="0">
                <a:latin typeface="Comic Sans MS" panose="030F0702030302020204" pitchFamily="66" charset="0"/>
              </a:rPr>
              <a:t>экологической тропы как </a:t>
            </a:r>
            <a:r>
              <a:rPr lang="ru-RU" sz="2400" dirty="0">
                <a:latin typeface="Comic Sans MS" panose="030F0702030302020204" pitchFamily="66" charset="0"/>
              </a:rPr>
              <a:t>условия для организации разных видов </a:t>
            </a:r>
            <a:r>
              <a:rPr lang="ru-RU" sz="2400" dirty="0" smtClean="0">
                <a:latin typeface="Comic Sans MS" panose="030F0702030302020204" pitchFamily="66" charset="0"/>
              </a:rPr>
              <a:t>деятельности </a:t>
            </a:r>
            <a:r>
              <a:rPr lang="ru-RU" sz="2400" dirty="0">
                <a:latin typeface="Comic Sans MS" panose="030F0702030302020204" pitchFamily="66" charset="0"/>
              </a:rPr>
              <a:t>детей</a:t>
            </a:r>
            <a:r>
              <a:rPr lang="ru-RU" sz="2400" dirty="0" smtClean="0">
                <a:latin typeface="Comic Sans MS" panose="030F0702030302020204" pitchFamily="66" charset="0"/>
              </a:rPr>
              <a:t>.</a:t>
            </a:r>
          </a:p>
          <a:p>
            <a:pPr algn="just"/>
            <a:r>
              <a:rPr lang="ru-RU" sz="2400" dirty="0" smtClean="0">
                <a:latin typeface="Comic Sans MS" panose="030F0702030302020204" pitchFamily="66" charset="0"/>
              </a:rPr>
              <a:t> </a:t>
            </a:r>
            <a:r>
              <a:rPr lang="ru-RU" sz="2400" dirty="0">
                <a:latin typeface="Comic Sans MS" panose="030F0702030302020204" pitchFamily="66" charset="0"/>
              </a:rPr>
              <a:t>Инновационная составляющая проекта связана с апробацией </a:t>
            </a:r>
            <a:r>
              <a:rPr lang="ru-RU" sz="2400" dirty="0" smtClean="0">
                <a:latin typeface="Comic Sans MS" panose="030F0702030302020204" pitchFamily="66" charset="0"/>
              </a:rPr>
              <a:t>методов фенологического </a:t>
            </a:r>
            <a:r>
              <a:rPr lang="ru-RU" sz="2400" dirty="0">
                <a:latin typeface="Comic Sans MS" panose="030F0702030302020204" pitchFamily="66" charset="0"/>
              </a:rPr>
              <a:t>мониторинга с участием детей и их родителей на основе использования цифровых ресурсов и современных технических средств. </a:t>
            </a:r>
          </a:p>
        </p:txBody>
      </p:sp>
    </p:spTree>
    <p:extLst>
      <p:ext uri="{BB962C8B-B14F-4D97-AF65-F5344CB8AC3E}">
        <p14:creationId xmlns:p14="http://schemas.microsoft.com/office/powerpoint/2010/main" val="201749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771" y="152400"/>
            <a:ext cx="4514090" cy="96078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Цвет и форма 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5872" y="5409397"/>
            <a:ext cx="11216804" cy="1182758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Comic Sans MS" panose="030F0702030302020204" pitchFamily="66" charset="0"/>
              </a:rPr>
              <a:t>Неприхотливые суккуленты, петунии, однолетние георгины, </a:t>
            </a:r>
            <a:r>
              <a:rPr lang="ru-RU" sz="2400" dirty="0" err="1" smtClean="0">
                <a:latin typeface="Comic Sans MS" panose="030F0702030302020204" pitchFamily="66" charset="0"/>
              </a:rPr>
              <a:t>цинии</a:t>
            </a:r>
            <a:r>
              <a:rPr lang="ru-RU" sz="2400" dirty="0" smtClean="0">
                <a:latin typeface="Comic Sans MS" panose="030F0702030302020204" pitchFamily="66" charset="0"/>
              </a:rPr>
              <a:t> могут обеспечить широкий цветовой спектр от оттенков голубого и фиолетового до желтого, апельсинового и малинового.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effectLst/>
                <a:latin typeface="Comic Sans MS" panose="030F0702030302020204" pitchFamily="66" charset="0"/>
              </a:rPr>
              <a:t/>
            </a:r>
            <a:br>
              <a:rPr lang="ru-RU" sz="2400" dirty="0" smtClean="0">
                <a:effectLst/>
                <a:latin typeface="Comic Sans MS" panose="030F0702030302020204" pitchFamily="66" charset="0"/>
              </a:rPr>
            </a:b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 descr="Суккуленты (50 фото): чудные растения, привыкшие к засухе ...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r="11675"/>
          <a:stretch>
            <a:fillRect/>
          </a:stretch>
        </p:blipFill>
        <p:spPr bwMode="auto">
          <a:xfrm>
            <a:off x="262856" y="1995875"/>
            <a:ext cx="3394744" cy="286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avatars.mds.yandex.net/get-zen_doc/61014/pub_5d322917c49f2900acfdb103_5d322931e6cb9b00aca0b0cd/scale_24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174" y="1995875"/>
            <a:ext cx="4394200" cy="280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176" y="1995875"/>
            <a:ext cx="2857500" cy="2857500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262856" y="1723815"/>
            <a:ext cx="11389820" cy="9144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262856" y="5120451"/>
            <a:ext cx="11389820" cy="9144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8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795" y="327370"/>
            <a:ext cx="3828405" cy="99815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Зона запахов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27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" r="3893"/>
          <a:stretch>
            <a:fillRect/>
          </a:stretch>
        </p:blipFill>
        <p:spPr>
          <a:xfrm>
            <a:off x="209550" y="676275"/>
            <a:ext cx="5883058" cy="4752975"/>
          </a:xfrm>
          <a:ln w="19050">
            <a:solidFill>
              <a:srgbClr val="00B050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6480" y="940372"/>
            <a:ext cx="5609645" cy="286789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400" dirty="0" smtClean="0">
                <a:latin typeface="Comic Sans MS" panose="030F0702030302020204" pitchFamily="66" charset="0"/>
              </a:rPr>
              <a:t>Пряно-ароматические </a:t>
            </a:r>
            <a:r>
              <a:rPr lang="ru-RU" sz="2400" dirty="0">
                <a:latin typeface="Comic Sans MS" panose="030F0702030302020204" pitchFamily="66" charset="0"/>
              </a:rPr>
              <a:t>растения:</a:t>
            </a:r>
            <a:endParaRPr lang="ru-RU" sz="2400" dirty="0"/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400" dirty="0" smtClean="0">
                <a:latin typeface="Comic Sans MS" panose="030F0702030302020204" pitchFamily="66" charset="0"/>
              </a:rPr>
              <a:t>Петрушка.  2</a:t>
            </a:r>
            <a:r>
              <a:rPr lang="ru-RU" sz="2400" dirty="0">
                <a:latin typeface="Comic Sans MS" panose="030F0702030302020204" pitchFamily="66" charset="0"/>
              </a:rPr>
              <a:t>. Лук </a:t>
            </a:r>
            <a:r>
              <a:rPr lang="ru-RU" sz="2400" dirty="0" smtClean="0">
                <a:latin typeface="Comic Sans MS" panose="030F0702030302020204" pitchFamily="66" charset="0"/>
              </a:rPr>
              <a:t>декоративный. 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omic Sans MS" panose="030F0702030302020204" pitchFamily="66" charset="0"/>
              </a:rPr>
              <a:t>3. Мята. 4</a:t>
            </a:r>
            <a:r>
              <a:rPr lang="ru-RU" sz="2400" dirty="0">
                <a:latin typeface="Comic Sans MS" panose="030F0702030302020204" pitchFamily="66" charset="0"/>
              </a:rPr>
              <a:t>. </a:t>
            </a:r>
            <a:r>
              <a:rPr lang="ru-RU" sz="2400" dirty="0" smtClean="0">
                <a:latin typeface="Comic Sans MS" panose="030F0702030302020204" pitchFamily="66" charset="0"/>
              </a:rPr>
              <a:t>Шалфей. 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omic Sans MS" panose="030F0702030302020204" pitchFamily="66" charset="0"/>
              </a:rPr>
              <a:t>5</a:t>
            </a:r>
            <a:r>
              <a:rPr lang="ru-RU" sz="2400" dirty="0">
                <a:latin typeface="Comic Sans MS" panose="030F0702030302020204" pitchFamily="66" charset="0"/>
              </a:rPr>
              <a:t>. </a:t>
            </a:r>
            <a:r>
              <a:rPr lang="ru-RU" sz="2400" dirty="0" smtClean="0">
                <a:latin typeface="Comic Sans MS" panose="030F0702030302020204" pitchFamily="66" charset="0"/>
              </a:rPr>
              <a:t>Ромашка аптечная. 6</a:t>
            </a:r>
            <a:r>
              <a:rPr lang="ru-RU" sz="2400" dirty="0">
                <a:latin typeface="Comic Sans MS" panose="030F0702030302020204" pitchFamily="66" charset="0"/>
              </a:rPr>
              <a:t>. </a:t>
            </a:r>
            <a:r>
              <a:rPr lang="ru-RU" sz="2400" dirty="0" smtClean="0">
                <a:latin typeface="Comic Sans MS" panose="030F0702030302020204" pitchFamily="66" charset="0"/>
              </a:rPr>
              <a:t>Мелисса. 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omic Sans MS" panose="030F0702030302020204" pitchFamily="66" charset="0"/>
              </a:rPr>
              <a:t>7. Душица. 8. Полынь. 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omic Sans MS" panose="030F0702030302020204" pitchFamily="66" charset="0"/>
              </a:rPr>
              <a:t>9. Шалфей. 10. Тимьян.  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omic Sans MS" panose="030F0702030302020204" pitchFamily="66" charset="0"/>
              </a:rPr>
              <a:t>11. Лаванда. 12. Иссоп.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7670" y="5669038"/>
            <a:ext cx="5131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В «душистой копилке» собраны </a:t>
            </a:r>
          </a:p>
          <a:p>
            <a:r>
              <a:rPr lang="ru-RU" sz="2400" dirty="0" smtClean="0">
                <a:latin typeface="Comic Sans MS" panose="030F0702030302020204" pitchFamily="66" charset="0"/>
              </a:rPr>
              <a:t>приятно </a:t>
            </a:r>
            <a:r>
              <a:rPr lang="ru-RU" sz="2400" dirty="0">
                <a:latin typeface="Comic Sans MS" panose="030F0702030302020204" pitchFamily="66" charset="0"/>
              </a:rPr>
              <a:t>пахнущие </a:t>
            </a:r>
            <a:r>
              <a:rPr lang="ru-RU" sz="2400" dirty="0" smtClean="0">
                <a:latin typeface="Comic Sans MS" panose="030F0702030302020204" pitchFamily="66" charset="0"/>
              </a:rPr>
              <a:t>растения.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11" y="4174030"/>
            <a:ext cx="4218714" cy="216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6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51" y="356551"/>
            <a:ext cx="3848506" cy="4463099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Зона вкуса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dirty="0"/>
              <a:t>Сад с акцентом на этот орган чувств особенно полюбится детям. В такой сад, как правило, включают растения, части которых съедобны: ягоды, фрукты, пригодные в пищу цветы.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2700" dirty="0"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46713" y="5552661"/>
            <a:ext cx="7633252" cy="78187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400" dirty="0" smtClean="0">
                <a:latin typeface="Comic Sans MS" panose="030F0702030302020204" pitchFamily="66" charset="0"/>
              </a:rPr>
              <a:t>Огород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3" y="4022277"/>
            <a:ext cx="3322579" cy="2128527"/>
          </a:xfrm>
          <a:prstGeom prst="trapezoid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856" y="283664"/>
            <a:ext cx="7892092" cy="443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2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69" y="571204"/>
            <a:ext cx="7659757" cy="575250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18052" y="1854153"/>
            <a:ext cx="33793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Сад включает модули: сенсорный, исследовательский, игровой, </a:t>
            </a:r>
            <a:endParaRPr lang="ru-RU" sz="2400" dirty="0" smtClean="0"/>
          </a:p>
          <a:p>
            <a:r>
              <a:rPr lang="ru-RU" sz="2400" dirty="0" smtClean="0"/>
              <a:t>каждый </a:t>
            </a:r>
            <a:r>
              <a:rPr lang="ru-RU" sz="2400" dirty="0"/>
              <a:t>из которых решает свои образовательные задачи. </a:t>
            </a:r>
          </a:p>
        </p:txBody>
      </p:sp>
    </p:spTree>
    <p:extLst>
      <p:ext uri="{BB962C8B-B14F-4D97-AF65-F5344CB8AC3E}">
        <p14:creationId xmlns:p14="http://schemas.microsoft.com/office/powerpoint/2010/main" val="375331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771" y="152401"/>
            <a:ext cx="4514090" cy="5791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Сенсорный модуль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0687" y="4227442"/>
            <a:ext cx="4772357" cy="359330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Comic Sans MS" panose="030F0702030302020204" pitchFamily="66" charset="0"/>
              </a:rPr>
              <a:t>Сенсорные дорожки и круги заполняются натуральными природными материалами (песком, морской галькой, древесной корой, древесными спилами, шишками, сухой травой)</a:t>
            </a:r>
            <a:r>
              <a:rPr lang="ru-RU" sz="3100" dirty="0" smtClean="0">
                <a:effectLst/>
                <a:latin typeface="Comic Sans MS" panose="030F0702030302020204" pitchFamily="66" charset="0"/>
              </a:rPr>
              <a:t/>
            </a:r>
            <a:br>
              <a:rPr lang="ru-RU" sz="3100" dirty="0" smtClean="0">
                <a:effectLst/>
                <a:latin typeface="Comic Sans MS" panose="030F0702030302020204" pitchFamily="66" charset="0"/>
              </a:rPr>
            </a:br>
            <a:endParaRPr lang="ru-RU" sz="3100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077" y="344805"/>
            <a:ext cx="4981575" cy="3486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42" y="4227442"/>
            <a:ext cx="4442699" cy="24469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43" y="1006965"/>
            <a:ext cx="4442698" cy="294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0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771" y="487680"/>
            <a:ext cx="4514090" cy="96078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Сенсорная панель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71" y="1817692"/>
            <a:ext cx="4739640" cy="4472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968071"/>
            <a:ext cx="4621530" cy="466230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905971" y="5482590"/>
            <a:ext cx="4514090" cy="9607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Домик-отель для насекомых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9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331" y="-239480"/>
            <a:ext cx="4514090" cy="96078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Игровой модуль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10" y="807720"/>
            <a:ext cx="6930051" cy="50022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75558" y="6099987"/>
            <a:ext cx="7240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omic Sans MS" panose="030F0702030302020204" pitchFamily="66" charset="0"/>
              </a:rPr>
              <a:t>Кинестетические ступеньки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4692" y="1178972"/>
            <a:ext cx="3539598" cy="470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игровом модуле размещены игровые столы «Водный мир», ветряные мельницы и вертушки для экспериментирования с водой и ветром; игровой набор «Юный садовод», контейнеры с природными материалами (речным песком, галькой, гравием, щепой), оборудование для экспериментов по выращиванию растений-забав.</a:t>
            </a:r>
            <a:endParaRPr lang="ru-RU" sz="20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3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140" y="381000"/>
            <a:ext cx="9869179" cy="96078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Игровой модуль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84" y="2090469"/>
            <a:ext cx="4106425" cy="30612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00000">
            <a:off x="6854575" y="3100172"/>
            <a:ext cx="3886200" cy="2307431"/>
          </a:xfrm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6324" b="6324"/>
          <a:stretch>
            <a:fillRect/>
          </a:stretch>
        </p:blipFill>
        <p:spPr>
          <a:xfrm rot="900000">
            <a:off x="6998630" y="439626"/>
            <a:ext cx="3791288" cy="29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9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771" y="152400"/>
            <a:ext cx="4514090" cy="96078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Исследовательский модуль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3771" y="1691640"/>
            <a:ext cx="4772357" cy="4696547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latin typeface="Comic Sans MS" panose="030F0702030302020204" pitchFamily="66" charset="0"/>
              </a:rPr>
              <a:t>Найдите красивые камешки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effectLst/>
                <a:latin typeface="Comic Sans MS" panose="030F0702030302020204" pitchFamily="66" charset="0"/>
              </a:rPr>
              <a:t>Изучайте облака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latin typeface="Comic Sans MS" panose="030F0702030302020204" pitchFamily="66" charset="0"/>
              </a:rPr>
              <a:t>Считайте птиц на кормушке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effectLst/>
                <a:latin typeface="Comic Sans MS" panose="030F0702030302020204" pitchFamily="66" charset="0"/>
              </a:rPr>
              <a:t>Найдите 7 предметов, которые вы: </a:t>
            </a:r>
          </a:p>
          <a:p>
            <a:r>
              <a:rPr lang="ru-RU" sz="2600" dirty="0" smtClean="0">
                <a:latin typeface="Comic Sans MS" panose="030F0702030302020204" pitchFamily="66" charset="0"/>
              </a:rPr>
              <a:t>- видите</a:t>
            </a:r>
          </a:p>
          <a:p>
            <a:r>
              <a:rPr lang="ru-RU" sz="2600" dirty="0" smtClean="0">
                <a:effectLst/>
                <a:latin typeface="Comic Sans MS" panose="030F0702030302020204" pitchFamily="66" charset="0"/>
              </a:rPr>
              <a:t>- слышите</a:t>
            </a:r>
          </a:p>
          <a:p>
            <a:r>
              <a:rPr lang="ru-RU" sz="2600" dirty="0" smtClean="0">
                <a:latin typeface="Comic Sans MS" panose="030F0702030302020204" pitchFamily="66" charset="0"/>
              </a:rPr>
              <a:t>- можете потрогать.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600" dirty="0" smtClean="0">
                <a:effectLst/>
                <a:latin typeface="Comic Sans MS" panose="030F0702030302020204" pitchFamily="66" charset="0"/>
              </a:rPr>
              <a:t>Найдите 7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Comic Sans MS" panose="030F0702030302020204" pitchFamily="66" charset="0"/>
              </a:rPr>
              <a:t>Пушистых предметов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600" dirty="0" smtClean="0">
                <a:effectLst/>
                <a:latin typeface="Comic Sans MS" panose="030F0702030302020204" pitchFamily="66" charset="0"/>
              </a:rPr>
              <a:t>Твердых предметов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600" dirty="0" smtClean="0">
                <a:latin typeface="Comic Sans MS" panose="030F0702030302020204" pitchFamily="66" charset="0"/>
              </a:rPr>
              <a:t>Гибких предметов</a:t>
            </a:r>
            <a:r>
              <a:rPr lang="ru-RU" sz="3100" dirty="0" smtClean="0">
                <a:effectLst/>
                <a:latin typeface="Comic Sans MS" panose="030F0702030302020204" pitchFamily="66" charset="0"/>
              </a:rPr>
              <a:t/>
            </a:r>
            <a:br>
              <a:rPr lang="ru-RU" sz="3100" dirty="0" smtClean="0">
                <a:effectLst/>
                <a:latin typeface="Comic Sans MS" panose="030F0702030302020204" pitchFamily="66" charset="0"/>
              </a:rPr>
            </a:br>
            <a:endParaRPr lang="ru-RU" sz="3100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640" y="152400"/>
            <a:ext cx="3596639" cy="3208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/>
          <a:stretch/>
        </p:blipFill>
        <p:spPr>
          <a:xfrm>
            <a:off x="7818120" y="3609644"/>
            <a:ext cx="356615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771" y="152400"/>
            <a:ext cx="4514090" cy="96078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Исследовательский модуль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7650" y="1581754"/>
            <a:ext cx="6838949" cy="5275004"/>
          </a:xfrm>
        </p:spPr>
        <p:txBody>
          <a:bodyPr>
            <a:normAutofit fontScale="92500" lnSpcReduction="10000"/>
          </a:bodyPr>
          <a:lstStyle/>
          <a:p>
            <a:r>
              <a:rPr lang="ru-RU" sz="2400" i="1" dirty="0" smtClean="0"/>
              <a:t>Деятельность</a:t>
            </a:r>
            <a:r>
              <a:rPr lang="ru-RU" sz="2400" dirty="0" smtClean="0"/>
              <a:t> </a:t>
            </a:r>
            <a:r>
              <a:rPr lang="ru-RU" sz="2400" dirty="0"/>
              <a:t>в </a:t>
            </a:r>
            <a:r>
              <a:rPr lang="ru-RU" sz="2400" dirty="0" smtClean="0"/>
              <a:t>этой </a:t>
            </a:r>
            <a:r>
              <a:rPr lang="ru-RU" sz="2400" dirty="0"/>
              <a:t>зоне реализуется в трех аспектах: </a:t>
            </a:r>
          </a:p>
          <a:p>
            <a:r>
              <a:rPr lang="ru-RU" sz="2400" dirty="0"/>
              <a:t>-  </a:t>
            </a:r>
            <a:r>
              <a:rPr lang="ru-RU" sz="2400" dirty="0" smtClean="0"/>
              <a:t>Проектная и исследовательская </a:t>
            </a:r>
            <a:r>
              <a:rPr lang="ru-RU" sz="2400" dirty="0"/>
              <a:t>деятельность (моделируют, планируют, проектируют);</a:t>
            </a:r>
          </a:p>
          <a:p>
            <a:r>
              <a:rPr lang="ru-RU" sz="2400" dirty="0"/>
              <a:t>- фенологическая деятельность (наблюдают, экспериментируют, подмечают, делают выводы, фиксируют, презентуют родителям, вместе с родителями находят народную мудрость,  результаты переносят в практическую деятельность вместе с педагогами, родителями на природный участок);</a:t>
            </a:r>
          </a:p>
          <a:p>
            <a:r>
              <a:rPr lang="ru-RU" sz="2400" dirty="0"/>
              <a:t>- интеллектуально-творческая деятельность (играют, рисуют, решают головоломки, ребусы, слушают музыку, сочиняют рассказы и сказки, проектируют экологические улицы, города).</a:t>
            </a:r>
          </a:p>
          <a:p>
            <a:r>
              <a:rPr lang="ru-RU" sz="3100" dirty="0" smtClean="0">
                <a:effectLst/>
                <a:latin typeface="Comic Sans MS" panose="030F0702030302020204" pitchFamily="66" charset="0"/>
              </a:rPr>
              <a:t/>
            </a:r>
            <a:br>
              <a:rPr lang="ru-RU" sz="3100" dirty="0" smtClean="0">
                <a:effectLst/>
                <a:latin typeface="Comic Sans MS" panose="030F0702030302020204" pitchFamily="66" charset="0"/>
              </a:rPr>
            </a:br>
            <a:endParaRPr lang="ru-RU" sz="31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944" y="354496"/>
            <a:ext cx="4404433" cy="356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8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348" y="137160"/>
            <a:ext cx="3932237" cy="73152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Цель проекта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r="4513"/>
          <a:stretch>
            <a:fillRect/>
          </a:stretch>
        </p:blipFill>
        <p:spPr>
          <a:xfrm>
            <a:off x="5732463" y="995363"/>
            <a:ext cx="6172200" cy="48736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2588" y="1188720"/>
            <a:ext cx="4997132" cy="527304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Одна из задач </a:t>
            </a:r>
            <a:r>
              <a:rPr lang="ru-RU" sz="2400" dirty="0" smtClean="0">
                <a:latin typeface="Comic Sans MS" panose="030F0702030302020204" pitchFamily="66" charset="0"/>
              </a:rPr>
              <a:t>проекта </a:t>
            </a:r>
            <a:r>
              <a:rPr lang="ru-RU" sz="2400" dirty="0">
                <a:latin typeface="Comic Sans MS" panose="030F0702030302020204" pitchFamily="66" charset="0"/>
              </a:rPr>
              <a:t>– приобщение детей к духовно-нравственным ценностям российского общества, национальным традициям и культурным практикам. 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r>
              <a:rPr lang="ru-RU" sz="2400" dirty="0" smtClean="0">
                <a:latin typeface="Comic Sans MS" panose="030F0702030302020204" pitchFamily="66" charset="0"/>
              </a:rPr>
              <a:t>В </a:t>
            </a:r>
            <a:r>
              <a:rPr lang="ru-RU" sz="2400" dirty="0">
                <a:latin typeface="Comic Sans MS" panose="030F0702030302020204" pitchFamily="66" charset="0"/>
              </a:rPr>
              <a:t>ходе исследований дошкольники соотносят наблюдаемые фенологические события в жизни </a:t>
            </a:r>
            <a:r>
              <a:rPr lang="ru-RU" sz="2400" dirty="0" smtClean="0">
                <a:latin typeface="Comic Sans MS" panose="030F0702030302020204" pitchFamily="66" charset="0"/>
              </a:rPr>
              <a:t>растений </a:t>
            </a:r>
            <a:r>
              <a:rPr lang="ru-RU" sz="2400" dirty="0">
                <a:latin typeface="Comic Sans MS" panose="030F0702030302020204" pitchFamily="66" charset="0"/>
              </a:rPr>
              <a:t>с </a:t>
            </a:r>
            <a:r>
              <a:rPr lang="ru-RU" sz="2400" dirty="0" smtClean="0">
                <a:latin typeface="Comic Sans MS" panose="030F0702030302020204" pitchFamily="66" charset="0"/>
              </a:rPr>
              <a:t>сезонными </a:t>
            </a:r>
            <a:r>
              <a:rPr lang="ru-RU" sz="2400" dirty="0">
                <a:latin typeface="Comic Sans MS" panose="030F0702030302020204" pitchFamily="66" charset="0"/>
              </a:rPr>
              <a:t>работами, </a:t>
            </a:r>
            <a:r>
              <a:rPr lang="ru-RU" sz="2400" dirty="0" smtClean="0">
                <a:latin typeface="Comic Sans MS" panose="030F0702030302020204" pitchFamily="66" charset="0"/>
              </a:rPr>
              <a:t>народным </a:t>
            </a:r>
            <a:r>
              <a:rPr lang="ru-RU" sz="2400" dirty="0">
                <a:latin typeface="Comic Sans MS" panose="030F0702030302020204" pitchFamily="66" charset="0"/>
              </a:rPr>
              <a:t>календарем, приметами, </a:t>
            </a:r>
            <a:r>
              <a:rPr lang="ru-RU" sz="2400" dirty="0" smtClean="0">
                <a:latin typeface="Comic Sans MS" panose="030F0702030302020204" pitchFamily="66" charset="0"/>
              </a:rPr>
              <a:t>обрядами </a:t>
            </a:r>
            <a:r>
              <a:rPr lang="ru-RU" sz="2400" dirty="0">
                <a:latin typeface="Comic Sans MS" panose="030F0702030302020204" pitchFamily="66" charset="0"/>
              </a:rPr>
              <a:t>и </a:t>
            </a:r>
            <a:r>
              <a:rPr lang="ru-RU" sz="2400" dirty="0" smtClean="0">
                <a:latin typeface="Comic Sans MS" panose="030F0702030302020204" pitchFamily="66" charset="0"/>
              </a:rPr>
              <a:t>праздниками.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9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770" y="152401"/>
            <a:ext cx="10635269" cy="6553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Развитие детей через интеграцию видов деятельности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869" y="4286934"/>
            <a:ext cx="5436467" cy="195058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67" y="1452295"/>
            <a:ext cx="5803337" cy="191865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b="12650"/>
          <a:stretch/>
        </p:blipFill>
        <p:spPr>
          <a:xfrm>
            <a:off x="6470870" y="1452295"/>
            <a:ext cx="5436467" cy="219006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67" y="3642360"/>
            <a:ext cx="5803337" cy="269366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7143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0560" y="656921"/>
            <a:ext cx="5394960" cy="52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i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разбивки сада</a:t>
            </a:r>
            <a:endParaRPr lang="ru-RU" sz="24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Подготовка </a:t>
            </a:r>
            <a:r>
              <a:rPr lang="ru-RU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 сада. Продумайте, какие растения вы хотели бы видеть в своем саду. Лучше, если сад будет выглядеть декоративно в разные сезоны. Все растения должны быть хорошо знакомы и привлекательны для детей. Растения подбираются таким образом, чтобы при </a:t>
            </a:r>
            <a:r>
              <a:rPr lang="ru-RU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отцветании</a:t>
            </a:r>
            <a:r>
              <a:rPr lang="ru-RU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одних зацветали другие</a:t>
            </a:r>
            <a:r>
              <a:rPr lang="ru-RU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016" y="3537882"/>
            <a:ext cx="3982043" cy="318096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017" y="171449"/>
            <a:ext cx="3982043" cy="32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2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211121"/>
            <a:ext cx="6690360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i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разбивки сада</a:t>
            </a:r>
            <a:endParaRPr lang="ru-RU" sz="2400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Составление </a:t>
            </a:r>
            <a:r>
              <a:rPr lang="ru-RU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плана сада. Нарисуйте план будущего сада на листе бумаги, соблюдая пропорции, или создайте проект в одной из специальных программ по ландшафтному моделированию</a:t>
            </a:r>
            <a:r>
              <a:rPr lang="ru-RU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s://www.bca.gov.sg/bcagallery/img/garden-sight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526163" y="3644596"/>
            <a:ext cx="6657347" cy="292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128504" y="68290"/>
            <a:ext cx="4230812" cy="3144199"/>
          </a:xfrm>
          <a:prstGeom prst="round2Diag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864" y="3355321"/>
            <a:ext cx="3707136" cy="350267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769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2440" y="169241"/>
            <a:ext cx="5989320" cy="6810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i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разбивки сада</a:t>
            </a:r>
            <a:endParaRPr lang="ru-RU" sz="2400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Выбор </a:t>
            </a:r>
            <a:r>
              <a:rPr lang="ru-RU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места для сада. Необходимо уделить внимание подготовке участка. Определите подходящее место. Желательно чтобы это было солнечное место, размером от 20 до 50 кв</a:t>
            </a:r>
            <a:r>
              <a:rPr lang="ru-RU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м</a:t>
            </a:r>
            <a:r>
              <a:rPr lang="ru-RU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с доступом к воде для полива и с возможностью подойти к растениям с разных сторон</a:t>
            </a:r>
            <a:r>
              <a:rPr lang="ru-RU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Подготовка площадки. Устройство сада необходимо начать с обозначения его границ. Для этого нужно использовать рулетку, веревку и колышки, которые вбиваются в землю по границе сада. </a:t>
            </a:r>
          </a:p>
        </p:txBody>
      </p:sp>
      <p:pic>
        <p:nvPicPr>
          <p:cNvPr id="3" name="Рисунок 2" descr="Chelsea™ #garden_design #Rectangular_yard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993222"/>
            <a:ext cx="4953000" cy="3985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11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0560" y="436494"/>
            <a:ext cx="5394960" cy="6019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i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разбивки сада</a:t>
            </a:r>
            <a:endParaRPr lang="ru-RU" sz="2400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Нанесение контуров. Рекомендуется высадка растений в форме спирали. С помощью маркера (веревки, садового шланга) необходимо перенести рисунок с плана на землю. Затем колышком или лопаткой прочерчивают борозды. Для наглядности рисунка и четкого определения границ для каждого вида растений все борозды отсыпают песком, колышки убирают.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514" y="436494"/>
            <a:ext cx="4017645" cy="582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1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360" y="595961"/>
            <a:ext cx="4572000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i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Алгоритм разбивки сада</a:t>
            </a:r>
            <a:endParaRPr lang="ru-RU" sz="2400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6. Посадка растений. Высаживать растения начинают от центра спирали, переходя к ее краям. В центре спирали высаживают раннецветущие растения, далее по виткам спирали располагают растения, у которых цветение наступает в более поздние сроки.</a:t>
            </a:r>
            <a:endParaRPr lang="ru-RU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757" y="400563"/>
            <a:ext cx="4287203" cy="587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9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138" y="1647824"/>
            <a:ext cx="10379542" cy="53914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95400" y="225569"/>
            <a:ext cx="10561320" cy="1256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рекомендуемых для фенологических наблюдений травянистых дикорастущих растений и </a:t>
            </a:r>
            <a:r>
              <a:rPr lang="ru-RU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сроки </a:t>
            </a:r>
            <a:r>
              <a:rPr lang="ru-RU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начала их </a:t>
            </a:r>
            <a:r>
              <a:rPr lang="ru-RU" sz="2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цветения в Екатеринбурге по календарю фенолога В. </a:t>
            </a:r>
            <a:r>
              <a:rPr lang="ru-RU" sz="24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Батманова</a:t>
            </a:r>
            <a:endParaRPr lang="ru-RU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4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7972" y="1186733"/>
            <a:ext cx="5481500" cy="523461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Критерии выбора 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растений для сада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5927" y="3352800"/>
            <a:ext cx="10204174" cy="3270636"/>
          </a:xfrm>
          <a:solidFill>
            <a:srgbClr val="C9E7A7"/>
          </a:solidFill>
        </p:spPr>
        <p:txBody>
          <a:bodyPr>
            <a:normAutofit fontScale="25000" lnSpcReduction="2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sz="96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8800" dirty="0" smtClean="0">
                <a:latin typeface="Comic Sans MS" panose="030F0702030302020204" pitchFamily="66" charset="0"/>
              </a:rPr>
              <a:t>Учет нормативов СанПиН и санитарно-эпидемиологических правил.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8800" dirty="0" smtClean="0">
                <a:effectLst/>
                <a:latin typeface="Comic Sans MS" panose="030F0702030302020204" pitchFamily="66" charset="0"/>
              </a:rPr>
              <a:t>Безопасность: растения не должны навредить здоровью детей (исключаются ядовитые, с колючими и жесткими листьями, </a:t>
            </a:r>
            <a:r>
              <a:rPr lang="ru-RU" sz="8800" dirty="0" smtClean="0">
                <a:latin typeface="Comic Sans MS" panose="030F0702030302020204" pitchFamily="66" charset="0"/>
              </a:rPr>
              <a:t>обманчиво </a:t>
            </a:r>
            <a:r>
              <a:rPr lang="ru-RU" sz="8800" dirty="0">
                <a:latin typeface="Comic Sans MS" panose="030F0702030302020204" pitchFamily="66" charset="0"/>
              </a:rPr>
              <a:t>аппетитного вида).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8800" dirty="0">
                <a:latin typeface="Comic Sans MS" panose="030F0702030302020204" pitchFamily="66" charset="0"/>
              </a:rPr>
              <a:t>Эстетический вид: </a:t>
            </a:r>
            <a:r>
              <a:rPr lang="ru-RU" sz="8800" dirty="0" smtClean="0">
                <a:latin typeface="Comic Sans MS" panose="030F0702030302020204" pitchFamily="66" charset="0"/>
              </a:rPr>
              <a:t>форма, высота растения, характер ветвления и облиствения, окраска  листьев и цветков.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8800" dirty="0" smtClean="0">
                <a:latin typeface="Comic Sans MS" panose="030F0702030302020204" pitchFamily="66" charset="0"/>
              </a:rPr>
              <a:t>Привлекательность: растения должны быстро расти, изменяться, чтобы удержать неустойчивое внимание дошкольника.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8800" dirty="0" smtClean="0">
                <a:latin typeface="Comic Sans MS" panose="030F0702030302020204" pitchFamily="66" charset="0"/>
              </a:rPr>
              <a:t>Неприхотливость: уход, должен быть минимален и доступен детям.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74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100" dirty="0" smtClean="0">
                <a:effectLst/>
                <a:latin typeface="Comic Sans MS" panose="030F0702030302020204" pitchFamily="66" charset="0"/>
              </a:rPr>
              <a:t/>
            </a:r>
            <a:br>
              <a:rPr lang="ru-RU" sz="3100" dirty="0" smtClean="0">
                <a:effectLst/>
                <a:latin typeface="Comic Sans MS" panose="030F0702030302020204" pitchFamily="66" charset="0"/>
              </a:rPr>
            </a:br>
            <a:endParaRPr lang="ru-RU" sz="3100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70" y="405269"/>
            <a:ext cx="4752975" cy="260985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250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3588" y="901859"/>
            <a:ext cx="3932237" cy="85820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Что такое фенология?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31828" y="995363"/>
            <a:ext cx="6172200" cy="4873625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2588" y="2316480"/>
            <a:ext cx="4997132" cy="409956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Фенология – это наука, которая изучает периодически </a:t>
            </a:r>
            <a:r>
              <a:rPr lang="ru-RU" sz="2400" dirty="0">
                <a:latin typeface="Comic Sans MS" panose="030F0702030302020204" pitchFamily="66" charset="0"/>
              </a:rPr>
              <a:t>повторяющиеся в течение года природные явления. 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r>
              <a:rPr lang="ru-RU" sz="2400" dirty="0" smtClean="0">
                <a:latin typeface="Comic Sans MS" panose="030F0702030302020204" pitchFamily="66" charset="0"/>
              </a:rPr>
              <a:t>Фенологические сезоны соответствуют </a:t>
            </a:r>
            <a:r>
              <a:rPr lang="ru-RU" sz="2400" dirty="0">
                <a:latin typeface="Comic Sans MS" panose="030F0702030302020204" pitchFamily="66" charset="0"/>
              </a:rPr>
              <a:t>временам года с той разницей, что начало и окончание сезона определяется из наблюдений за природой, а не </a:t>
            </a:r>
            <a:r>
              <a:rPr lang="ru-RU" sz="2400" dirty="0" smtClean="0">
                <a:latin typeface="Comic Sans MS" panose="030F0702030302020204" pitchFamily="66" charset="0"/>
              </a:rPr>
              <a:t>обычным календарем</a:t>
            </a:r>
            <a:r>
              <a:rPr lang="ru-RU" sz="2400" dirty="0">
                <a:latin typeface="Comic Sans MS" panose="030F0702030302020204" pitchFamily="66" charset="0"/>
              </a:rPr>
              <a:t>. 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endParaRPr lang="ru-RU" sz="2400" dirty="0" smtClean="0">
              <a:latin typeface="Comic Sans MS" panose="030F0702030302020204" pitchFamily="66" charset="0"/>
            </a:endParaRPr>
          </a:p>
          <a:p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 descr="C:\Users\Acer\Documents\Ф\Фенологические\Картинки\календарь по Батманову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20" y="345440"/>
            <a:ext cx="6096000" cy="58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419533" y="6231374"/>
            <a:ext cx="450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Фенологические сезоны в Екатеринбурге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23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908" y="106680"/>
            <a:ext cx="9797732" cy="7315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Мы все – фенологи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80" r="7780"/>
          <a:stretch>
            <a:fillRect/>
          </a:stretch>
        </p:blipFill>
        <p:spPr>
          <a:xfrm>
            <a:off x="6433587" y="1188720"/>
            <a:ext cx="5231926" cy="413117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7586" y="1188720"/>
            <a:ext cx="5666520" cy="4282440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Comic Sans MS" panose="030F0702030302020204" pitchFamily="66" charset="0"/>
              </a:rPr>
              <a:t>С давних времён наблюдения за сезонными изменениями являлись частью жизни народов мира. 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pPr algn="just"/>
            <a:r>
              <a:rPr lang="ru-RU" sz="2400" dirty="0" smtClean="0">
                <a:latin typeface="Comic Sans MS" panose="030F0702030302020204" pitchFamily="66" charset="0"/>
              </a:rPr>
              <a:t>Мы все вольно или невольно на протяжении года отмечаем наступление разных сезонных событий в жизни природы, когда выходим из дома.</a:t>
            </a:r>
          </a:p>
          <a:p>
            <a:pPr algn="just"/>
            <a:r>
              <a:rPr lang="ru-RU" sz="2400" dirty="0" smtClean="0">
                <a:latin typeface="Comic Sans MS" panose="030F0702030302020204" pitchFamily="66" charset="0"/>
              </a:rPr>
              <a:t>Многолетние наблюдения могут рассказать о том, как выглядел наш мир 100 лет назад и как он менялся.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7586" y="5471160"/>
            <a:ext cx="11451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omic Sans MS" panose="030F0702030302020204" pitchFamily="66" charset="0"/>
              </a:rPr>
              <a:t>Дети, их родители, педагоги и ученые наблюдают за сезонными изменениями природы, размещая результаты в глобальной сети, что </a:t>
            </a:r>
            <a:r>
              <a:rPr lang="ru-RU" sz="2400" dirty="0" smtClean="0">
                <a:latin typeface="Comic Sans MS" panose="030F0702030302020204" pitchFamily="66" charset="0"/>
              </a:rPr>
              <a:t>обеспечивает </a:t>
            </a:r>
            <a:r>
              <a:rPr lang="ru-RU" sz="2400" dirty="0">
                <a:latin typeface="Comic Sans MS" panose="030F0702030302020204" pitchFamily="66" charset="0"/>
              </a:rPr>
              <a:t>доступность и обмен информацией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1955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908" y="106680"/>
            <a:ext cx="9797732" cy="7315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Фенологическая сеть России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305" r="15305"/>
          <a:stretch>
            <a:fillRect/>
          </a:stretch>
        </p:blipFill>
        <p:spPr>
          <a:xfrm>
            <a:off x="7174522" y="1188720"/>
            <a:ext cx="4392515" cy="346837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6655" y="1188720"/>
            <a:ext cx="4997132" cy="3580228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Comic Sans MS" panose="030F0702030302020204" pitchFamily="66" charset="0"/>
              </a:rPr>
              <a:t>Детские фенологические наблюдения за рубежом проводятся в рамках проекта </a:t>
            </a:r>
            <a:r>
              <a:rPr lang="ru-RU" sz="2400" dirty="0" smtClean="0">
                <a:latin typeface="Comic Sans MS" panose="030F0702030302020204" pitchFamily="66" charset="0"/>
              </a:rPr>
              <a:t>GLOBE, в России – в рамках проекта  </a:t>
            </a:r>
            <a:r>
              <a:rPr lang="ru-RU" sz="2400" dirty="0">
                <a:latin typeface="Comic Sans MS" panose="030F0702030302020204" pitchFamily="66" charset="0"/>
              </a:rPr>
              <a:t>«Окружающий мир</a:t>
            </a:r>
            <a:r>
              <a:rPr lang="ru-RU" sz="2400" dirty="0" smtClean="0">
                <a:latin typeface="Comic Sans MS" panose="030F0702030302020204" pitchFamily="66" charset="0"/>
              </a:rPr>
              <a:t>» (сайт </a:t>
            </a:r>
            <a:r>
              <a:rPr lang="ru-RU" sz="2400" dirty="0">
                <a:latin typeface="Comic Sans MS" panose="030F0702030302020204" pitchFamily="66" charset="0"/>
              </a:rPr>
              <a:t>Русского географического </a:t>
            </a:r>
            <a:r>
              <a:rPr lang="ru-RU" sz="2400" dirty="0" smtClean="0">
                <a:latin typeface="Comic Sans MS" panose="030F0702030302020204" pitchFamily="66" charset="0"/>
              </a:rPr>
              <a:t>общества</a:t>
            </a:r>
            <a:r>
              <a:rPr lang="ru-RU" sz="2400" dirty="0" smtClean="0">
                <a:latin typeface="Comic Sans MS" panose="030F0702030302020204" pitchFamily="66" charset="0"/>
              </a:rPr>
              <a:t>) - </a:t>
            </a:r>
            <a:r>
              <a:rPr lang="en-US" sz="2400" dirty="0">
                <a:latin typeface="Comic Sans MS" panose="030F0702030302020204" pitchFamily="66" charset="0"/>
                <a:hlinkClick r:id="rId3"/>
              </a:rPr>
              <a:t>https://fenolog.rgo.ru</a:t>
            </a:r>
            <a:r>
              <a:rPr lang="en-US" sz="2400" dirty="0" smtClean="0">
                <a:latin typeface="Comic Sans MS" panose="030F0702030302020204" pitchFamily="66" charset="0"/>
                <a:hlinkClick r:id="rId3"/>
              </a:rPr>
              <a:t>/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pPr algn="just"/>
            <a:r>
              <a:rPr lang="ru-RU" sz="2400" dirty="0" smtClean="0">
                <a:latin typeface="Comic Sans MS" panose="030F0702030302020204" pitchFamily="66" charset="0"/>
              </a:rPr>
              <a:t>В </a:t>
            </a:r>
            <a:r>
              <a:rPr lang="ru-RU" sz="2400" dirty="0" smtClean="0">
                <a:latin typeface="Comic Sans MS" panose="030F0702030302020204" pitchFamily="66" charset="0"/>
              </a:rPr>
              <a:t>России фенологические </a:t>
            </a:r>
            <a:r>
              <a:rPr lang="ru-RU" sz="2400" dirty="0">
                <a:latin typeface="Comic Sans MS" panose="030F0702030302020204" pitchFamily="66" charset="0"/>
              </a:rPr>
              <a:t>наблюдения в </a:t>
            </a:r>
            <a:r>
              <a:rPr lang="ru-RU" sz="2400" dirty="0" smtClean="0">
                <a:latin typeface="Comic Sans MS" panose="030F0702030302020204" pitchFamily="66" charset="0"/>
              </a:rPr>
              <a:t>ведутся более </a:t>
            </a:r>
            <a:r>
              <a:rPr lang="ru-RU" sz="2400" dirty="0">
                <a:latin typeface="Comic Sans MS" panose="030F0702030302020204" pitchFamily="66" charset="0"/>
              </a:rPr>
              <a:t>200 лет</a:t>
            </a:r>
            <a:r>
              <a:rPr lang="ru-RU" sz="2400" dirty="0" smtClean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6655" y="5246302"/>
            <a:ext cx="11037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omic Sans MS" panose="030F0702030302020204" pitchFamily="66" charset="0"/>
              </a:rPr>
              <a:t>Каждый </a:t>
            </a:r>
            <a:r>
              <a:rPr lang="ru-RU" sz="2400" dirty="0" smtClean="0">
                <a:latin typeface="Comic Sans MS" panose="030F0702030302020204" pitchFamily="66" charset="0"/>
              </a:rPr>
              <a:t>желающий может </a:t>
            </a:r>
            <a:r>
              <a:rPr lang="ru-RU" sz="2400" dirty="0">
                <a:latin typeface="Comic Sans MS" panose="030F0702030302020204" pitchFamily="66" charset="0"/>
              </a:rPr>
              <a:t>стать исследователем, лично пообщаться с учеными, проводить увлекательные наблюдения за окружающей </a:t>
            </a:r>
            <a:r>
              <a:rPr lang="ru-RU" sz="2400" dirty="0" smtClean="0">
                <a:latin typeface="Comic Sans MS" panose="030F0702030302020204" pitchFamily="66" charset="0"/>
              </a:rPr>
              <a:t>природой, участвовать в проектах.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55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8868" y="194945"/>
            <a:ext cx="9721532" cy="78041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Детские фенологические наблюдения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6769" y="1395523"/>
            <a:ext cx="7489102" cy="5047480"/>
          </a:xfrm>
        </p:spPr>
        <p:txBody>
          <a:bodyPr>
            <a:normAutofit fontScale="92500"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Фенологические наблюдения </a:t>
            </a:r>
            <a:r>
              <a:rPr lang="ru-RU" sz="2400" dirty="0" smtClean="0">
                <a:latin typeface="Comic Sans MS" panose="030F0702030302020204" pitchFamily="66" charset="0"/>
              </a:rPr>
              <a:t>с детьми дошкольного возраста не </a:t>
            </a:r>
            <a:r>
              <a:rPr lang="ru-RU" sz="2400" dirty="0">
                <a:latin typeface="Comic Sans MS" panose="030F0702030302020204" pitchFamily="66" charset="0"/>
              </a:rPr>
              <a:t>требуют специального оборудования и могут быть организованы на ежедневных прогулках, занятиях, экскурсиях или дома с родителями</a:t>
            </a:r>
            <a:r>
              <a:rPr lang="ru-RU" sz="24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ru-RU" sz="2400" dirty="0" smtClean="0">
                <a:latin typeface="Comic Sans MS" panose="030F0702030302020204" pitchFamily="66" charset="0"/>
              </a:rPr>
              <a:t>В процессе наблюдений дошкольники </a:t>
            </a:r>
            <a:r>
              <a:rPr lang="ru-RU" sz="2400" dirty="0">
                <a:latin typeface="Comic Sans MS" panose="030F0702030302020204" pitchFamily="66" charset="0"/>
              </a:rPr>
              <a:t>включаются в разные виды деятельности. На прогулках дети наблюдают за «своими» деревьями, фиксируя в </a:t>
            </a:r>
            <a:r>
              <a:rPr lang="ru-RU" sz="2400" dirty="0" smtClean="0">
                <a:latin typeface="Comic Sans MS" panose="030F0702030302020204" pitchFamily="66" charset="0"/>
              </a:rPr>
              <a:t>дневниках</a:t>
            </a:r>
            <a:r>
              <a:rPr lang="ru-RU" sz="2400" dirty="0">
                <a:latin typeface="Comic Sans MS" panose="030F0702030302020204" pitchFamily="66" charset="0"/>
              </a:rPr>
              <a:t>, когда у дерева набухают почки, когда оно зацветает, когда созревают семена и как они распространяются, какие животные живут на дереве. Они фотографируют, рисуют, </a:t>
            </a:r>
            <a:r>
              <a:rPr lang="ru-RU" sz="2400" dirty="0" smtClean="0">
                <a:latin typeface="Comic Sans MS" panose="030F0702030302020204" pitchFamily="66" charset="0"/>
              </a:rPr>
              <a:t>сочиняют истории и экологические сказки, </a:t>
            </a:r>
            <a:r>
              <a:rPr lang="ru-RU" sz="2400" dirty="0">
                <a:latin typeface="Comic Sans MS" panose="030F0702030302020204" pitchFamily="66" charset="0"/>
              </a:rPr>
              <a:t>моделируют, </a:t>
            </a:r>
            <a:r>
              <a:rPr lang="ru-RU" sz="2400" dirty="0" smtClean="0">
                <a:latin typeface="Comic Sans MS" panose="030F0702030302020204" pitchFamily="66" charset="0"/>
              </a:rPr>
              <a:t>составляют гербарий и экологическую азбуку. </a:t>
            </a:r>
          </a:p>
          <a:p>
            <a:r>
              <a:rPr lang="ru-RU" sz="2400" dirty="0" smtClean="0">
                <a:latin typeface="Comic Sans MS" panose="030F0702030302020204" pitchFamily="66" charset="0"/>
              </a:rPr>
              <a:t>Самые доступные объекты для наблюдений в разные сезоны – это деревья.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418" y="4080997"/>
            <a:ext cx="2381211" cy="225222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490" y="1111348"/>
            <a:ext cx="2627069" cy="2421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87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900" y="1283583"/>
            <a:ext cx="72224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Comic Sans MS" panose="030F0702030302020204" pitchFamily="66" charset="0"/>
            </a:endParaRPr>
          </a:p>
          <a:p>
            <a:r>
              <a:rPr lang="ru-RU" sz="2400" dirty="0">
                <a:latin typeface="Comic Sans MS" panose="030F0702030302020204" pitchFamily="66" charset="0"/>
              </a:rPr>
              <a:t>Первые </a:t>
            </a:r>
            <a:r>
              <a:rPr lang="ru-RU" sz="2400" dirty="0" smtClean="0">
                <a:latin typeface="Comic Sans MS" panose="030F0702030302020204" pitchFamily="66" charset="0"/>
              </a:rPr>
              <a:t>научные фенологические </a:t>
            </a:r>
            <a:r>
              <a:rPr lang="ru-RU" sz="2400" dirty="0">
                <a:latin typeface="Comic Sans MS" panose="030F0702030302020204" pitchFamily="66" charset="0"/>
              </a:rPr>
              <a:t>сады были созданы </a:t>
            </a:r>
            <a:r>
              <a:rPr lang="ru-RU" sz="2400" dirty="0" smtClean="0">
                <a:latin typeface="Comic Sans MS" panose="030F0702030302020204" pitchFamily="66" charset="0"/>
              </a:rPr>
              <a:t>при метеорологических </a:t>
            </a:r>
            <a:r>
              <a:rPr lang="ru-RU" sz="2400" dirty="0">
                <a:latin typeface="Comic Sans MS" panose="030F0702030302020204" pitchFamily="66" charset="0"/>
              </a:rPr>
              <a:t>станциях и институтах для </a:t>
            </a:r>
            <a:r>
              <a:rPr lang="ru-RU" sz="2400" dirty="0" smtClean="0">
                <a:latin typeface="Comic Sans MS" panose="030F0702030302020204" pitchFamily="66" charset="0"/>
              </a:rPr>
              <a:t>стандартизации наблюдений </a:t>
            </a:r>
            <a:r>
              <a:rPr lang="ru-RU" sz="2400" dirty="0">
                <a:latin typeface="Comic Sans MS" panose="030F0702030302020204" pitchFamily="66" charset="0"/>
              </a:rPr>
              <a:t>за сезонными циклами растений.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5900" y="0"/>
            <a:ext cx="5554813" cy="133547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Что такое </a:t>
            </a:r>
            <a:r>
              <a:rPr lang="ru-RU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фенологический сад</a:t>
            </a:r>
            <a: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92392" y="3993259"/>
            <a:ext cx="74512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Comic Sans MS" panose="030F0702030302020204" pitchFamily="66" charset="0"/>
              </a:rPr>
              <a:t>	В России фенологические </a:t>
            </a:r>
            <a:r>
              <a:rPr lang="ru-RU" sz="2400" dirty="0">
                <a:latin typeface="Comic Sans MS" panose="030F0702030302020204" pitchFamily="66" charset="0"/>
              </a:rPr>
              <a:t>наблюдения </a:t>
            </a:r>
            <a:r>
              <a:rPr lang="ru-RU" sz="2400" dirty="0" smtClean="0">
                <a:latin typeface="Comic Sans MS" panose="030F0702030302020204" pitchFamily="66" charset="0"/>
              </a:rPr>
              <a:t>с детьми обычно проводятся </a:t>
            </a:r>
            <a:r>
              <a:rPr lang="ru-RU" sz="2400" dirty="0">
                <a:latin typeface="Comic Sans MS" panose="030F0702030302020204" pitchFamily="66" charset="0"/>
              </a:rPr>
              <a:t>на </a:t>
            </a:r>
            <a:r>
              <a:rPr lang="ru-RU" sz="2400" dirty="0" smtClean="0">
                <a:latin typeface="Comic Sans MS" panose="030F0702030302020204" pitchFamily="66" charset="0"/>
              </a:rPr>
              <a:t>территории микрорайона образовательного учреждения. </a:t>
            </a:r>
          </a:p>
          <a:p>
            <a:pPr algn="just"/>
            <a:r>
              <a:rPr lang="ru-RU" sz="2400" dirty="0" smtClean="0">
                <a:latin typeface="Comic Sans MS" panose="030F0702030302020204" pitchFamily="66" charset="0"/>
              </a:rPr>
              <a:t>	Интересный </a:t>
            </a:r>
            <a:r>
              <a:rPr lang="ru-RU" sz="2400" dirty="0">
                <a:latin typeface="Comic Sans MS" panose="030F0702030302020204" pitchFamily="66" charset="0"/>
              </a:rPr>
              <a:t>факт: за рубежом </a:t>
            </a:r>
            <a:r>
              <a:rPr lang="ru-RU" sz="2400" dirty="0" smtClean="0">
                <a:latin typeface="Comic Sans MS" panose="030F0702030302020204" pitchFamily="66" charset="0"/>
              </a:rPr>
              <a:t>в школах и детских садах для этих целей создаются фенологические </a:t>
            </a:r>
            <a:r>
              <a:rPr lang="ru-RU" sz="2400" dirty="0">
                <a:latin typeface="Comic Sans MS" panose="030F0702030302020204" pitchFamily="66" charset="0"/>
              </a:rPr>
              <a:t>сады со специально подобранными </a:t>
            </a:r>
            <a:r>
              <a:rPr lang="ru-RU" sz="2400" dirty="0" smtClean="0">
                <a:latin typeface="Comic Sans MS" panose="030F0702030302020204" pitchFamily="66" charset="0"/>
              </a:rPr>
              <a:t>растениями.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3392392" y="1145378"/>
            <a:ext cx="5648998" cy="132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4827306" y="3603672"/>
            <a:ext cx="5648998" cy="132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368" y="1374656"/>
            <a:ext cx="4354007" cy="194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265" y="4309332"/>
            <a:ext cx="3986665" cy="22434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3427" y="1015031"/>
            <a:ext cx="53273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latin typeface="Comic Sans MS" panose="030F0702030302020204" pitchFamily="66" charset="0"/>
              </a:rPr>
              <a:t>Сад </a:t>
            </a:r>
            <a:r>
              <a:rPr lang="ru-RU" sz="2400" dirty="0">
                <a:latin typeface="Comic Sans MS" panose="030F0702030302020204" pitchFamily="66" charset="0"/>
              </a:rPr>
              <a:t>- это </a:t>
            </a:r>
            <a:r>
              <a:rPr lang="ru-RU" sz="2400" dirty="0" smtClean="0">
                <a:latin typeface="Comic Sans MS" panose="030F0702030302020204" pitchFamily="66" charset="0"/>
              </a:rPr>
              <a:t>наглядное пособие и развивающая предметно-пространственная среда для организации познавательно-исследовательской, трудовой и игровой деятельности детей. </a:t>
            </a:r>
          </a:p>
          <a:p>
            <a:pPr algn="r"/>
            <a:endParaRPr lang="ru-RU" sz="2400" dirty="0" smtClean="0">
              <a:latin typeface="Comic Sans MS" panose="030F0702030302020204" pitchFamily="66" charset="0"/>
            </a:endParaRPr>
          </a:p>
          <a:p>
            <a:pPr algn="r"/>
            <a:r>
              <a:rPr lang="ru-RU" sz="2400" dirty="0" smtClean="0">
                <a:latin typeface="Comic Sans MS" panose="030F0702030302020204" pitchFamily="66" charset="0"/>
              </a:rPr>
              <a:t>Он </a:t>
            </a:r>
            <a:r>
              <a:rPr lang="ru-RU" sz="2400" dirty="0">
                <a:latin typeface="Comic Sans MS" panose="030F0702030302020204" pitchFamily="66" charset="0"/>
              </a:rPr>
              <a:t>расскажет </a:t>
            </a:r>
            <a:r>
              <a:rPr lang="ru-RU" sz="2400" dirty="0" smtClean="0">
                <a:latin typeface="Comic Sans MS" panose="030F0702030302020204" pitchFamily="66" charset="0"/>
              </a:rPr>
              <a:t>дошкольникам </a:t>
            </a:r>
            <a:r>
              <a:rPr lang="ru-RU" sz="2400" dirty="0">
                <a:latin typeface="Comic Sans MS" panose="030F0702030302020204" pitchFamily="66" charset="0"/>
              </a:rPr>
              <a:t>о пяти </a:t>
            </a:r>
            <a:r>
              <a:rPr lang="ru-RU" sz="2400" dirty="0" smtClean="0">
                <a:latin typeface="Comic Sans MS" panose="030F0702030302020204" pitchFamily="66" charset="0"/>
              </a:rPr>
              <a:t>органах чувств, даст возможность </a:t>
            </a:r>
            <a:r>
              <a:rPr lang="ru-RU" sz="2400" dirty="0">
                <a:latin typeface="Comic Sans MS" panose="030F0702030302020204" pitchFamily="66" charset="0"/>
              </a:rPr>
              <a:t>исследовать жизненные циклы растений, </a:t>
            </a:r>
            <a:r>
              <a:rPr lang="ru-RU" sz="2400" dirty="0" smtClean="0">
                <a:latin typeface="Comic Sans MS" panose="030F0702030302020204" pitchFamily="66" charset="0"/>
              </a:rPr>
              <a:t>наблюдать  сезонные изменения в разные времена </a:t>
            </a:r>
            <a:r>
              <a:rPr lang="ru-RU" sz="2400" dirty="0">
                <a:latin typeface="Comic Sans MS" panose="030F0702030302020204" pitchFamily="66" charset="0"/>
              </a:rPr>
              <a:t>года, а также изучать насекомых и других </a:t>
            </a:r>
            <a:r>
              <a:rPr lang="ru-RU" sz="2400" dirty="0" smtClean="0">
                <a:latin typeface="Comic Sans MS" panose="030F0702030302020204" pitchFamily="66" charset="0"/>
              </a:rPr>
              <a:t> </a:t>
            </a:r>
            <a:r>
              <a:rPr lang="ru-RU" sz="2400" dirty="0">
                <a:latin typeface="Comic Sans MS" panose="030F0702030302020204" pitchFamily="66" charset="0"/>
              </a:rPr>
              <a:t>животных</a:t>
            </a:r>
            <a:r>
              <a:rPr lang="ru-RU" sz="2400" dirty="0" smtClean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14367" r="14367"/>
          <a:stretch>
            <a:fillRect/>
          </a:stretch>
        </p:blipFill>
        <p:spPr>
          <a:xfrm>
            <a:off x="6976264" y="856091"/>
            <a:ext cx="3986665" cy="314790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8568" y="244512"/>
            <a:ext cx="7253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Сад как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образовательное пространство 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7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</TotalTime>
  <Words>1195</Words>
  <Application>Microsoft Office PowerPoint</Application>
  <PresentationFormat>Широкоэкранный</PresentationFormat>
  <Paragraphs>162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Comic Sans MS</vt:lpstr>
      <vt:lpstr>Times New Roman</vt:lpstr>
      <vt:lpstr>Wingdings</vt:lpstr>
      <vt:lpstr>Тема Office</vt:lpstr>
      <vt:lpstr>Презентация PowerPoint</vt:lpstr>
      <vt:lpstr>Цель проекта</vt:lpstr>
      <vt:lpstr>Цель проекта</vt:lpstr>
      <vt:lpstr>Что такое фенология?</vt:lpstr>
      <vt:lpstr>Мы все – фенологи</vt:lpstr>
      <vt:lpstr>Фенологическая сеть России</vt:lpstr>
      <vt:lpstr>Детские фенологические наблюдения</vt:lpstr>
      <vt:lpstr>Что такое  фенологический сад? </vt:lpstr>
      <vt:lpstr>Презентация PowerPoint</vt:lpstr>
      <vt:lpstr>Создаем экологическую тропу «САД ПРИКЛЮЧЕНИЙ»</vt:lpstr>
      <vt:lpstr>Презентация PowerPoint</vt:lpstr>
      <vt:lpstr>Эскизный проект фенологического  сада (Сада приключений)  на территории ДОУ </vt:lpstr>
      <vt:lpstr>Что такое сенсорный сад? </vt:lpstr>
      <vt:lpstr>Презентация PowerPoint</vt:lpstr>
      <vt:lpstr>Зонирование сенсорного сада </vt:lpstr>
      <vt:lpstr>Зона звуков   </vt:lpstr>
      <vt:lpstr>Тактильная зона </vt:lpstr>
      <vt:lpstr>Тактильная зона В данном случае следует выбирать такие предметы и растения, которые могли бы в течение продолжительного времени выдержать частое к себе прикосновение.  </vt:lpstr>
      <vt:lpstr>Зона цвета Стимулирующее воздействие на органы зрения оказывают цвет, форма, палитра всех оттенков, рисунок, текстура, свет, тень. Усиливают переживания чувственные восприятие контрастов этих элементов. Теплые цвета сада (красный, оранжевый и желтый) активизируют движение, оживляют эмоции. Холодные цвета (голубой, фиолетовый и белый) способствуют умиротворению и спокойствию.  </vt:lpstr>
      <vt:lpstr>Цвет и форма </vt:lpstr>
      <vt:lpstr>       Зона запахов  </vt:lpstr>
      <vt:lpstr>Зона вкуса Сад с акцентом на этот орган чувств особенно полюбится детям. В такой сад, как правило, включают растения, части которых съедобны: ягоды, фрукты, пригодные в пищу цветы.  </vt:lpstr>
      <vt:lpstr>Презентация PowerPoint</vt:lpstr>
      <vt:lpstr>Сенсорный модуль</vt:lpstr>
      <vt:lpstr>Сенсорная панель</vt:lpstr>
      <vt:lpstr>Игровой модуль</vt:lpstr>
      <vt:lpstr>Игровой модуль</vt:lpstr>
      <vt:lpstr>Исследовательский модуль</vt:lpstr>
      <vt:lpstr>Исследовательский модуль</vt:lpstr>
      <vt:lpstr>Развитие детей через интеграцию видов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выбора  растений для сада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gpas@list.ru</cp:lastModifiedBy>
  <cp:revision>179</cp:revision>
  <dcterms:created xsi:type="dcterms:W3CDTF">2020-03-30T01:20:39Z</dcterms:created>
  <dcterms:modified xsi:type="dcterms:W3CDTF">2023-03-30T12:20:32Z</dcterms:modified>
</cp:coreProperties>
</file>